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123"/>
  </p:notesMasterIdLst>
  <p:sldIdLst>
    <p:sldId id="541" r:id="rId2"/>
    <p:sldId id="661" r:id="rId3"/>
    <p:sldId id="727" r:id="rId4"/>
    <p:sldId id="743" r:id="rId5"/>
    <p:sldId id="755" r:id="rId6"/>
    <p:sldId id="735" r:id="rId7"/>
    <p:sldId id="741" r:id="rId8"/>
    <p:sldId id="740" r:id="rId9"/>
    <p:sldId id="742" r:id="rId10"/>
    <p:sldId id="738" r:id="rId11"/>
    <p:sldId id="757" r:id="rId12"/>
    <p:sldId id="729" r:id="rId13"/>
    <p:sldId id="730" r:id="rId14"/>
    <p:sldId id="731" r:id="rId15"/>
    <p:sldId id="732" r:id="rId16"/>
    <p:sldId id="733" r:id="rId17"/>
    <p:sldId id="734" r:id="rId18"/>
    <p:sldId id="784" r:id="rId19"/>
    <p:sldId id="783" r:id="rId20"/>
    <p:sldId id="780" r:id="rId21"/>
    <p:sldId id="781" r:id="rId22"/>
    <p:sldId id="744" r:id="rId23"/>
    <p:sldId id="746" r:id="rId24"/>
    <p:sldId id="745" r:id="rId25"/>
    <p:sldId id="775" r:id="rId26"/>
    <p:sldId id="776" r:id="rId27"/>
    <p:sldId id="777" r:id="rId28"/>
    <p:sldId id="778" r:id="rId29"/>
    <p:sldId id="779" r:id="rId30"/>
    <p:sldId id="789" r:id="rId31"/>
    <p:sldId id="790" r:id="rId32"/>
    <p:sldId id="806" r:id="rId33"/>
    <p:sldId id="805" r:id="rId34"/>
    <p:sldId id="808" r:id="rId35"/>
    <p:sldId id="804" r:id="rId36"/>
    <p:sldId id="748" r:id="rId37"/>
    <p:sldId id="749" r:id="rId38"/>
    <p:sldId id="750" r:id="rId39"/>
    <p:sldId id="751" r:id="rId40"/>
    <p:sldId id="752" r:id="rId41"/>
    <p:sldId id="753" r:id="rId42"/>
    <p:sldId id="754" r:id="rId43"/>
    <p:sldId id="573" r:id="rId44"/>
    <p:sldId id="762" r:id="rId45"/>
    <p:sldId id="763" r:id="rId46"/>
    <p:sldId id="764" r:id="rId47"/>
    <p:sldId id="807" r:id="rId48"/>
    <p:sldId id="801" r:id="rId49"/>
    <p:sldId id="803" r:id="rId50"/>
    <p:sldId id="770" r:id="rId51"/>
    <p:sldId id="771" r:id="rId52"/>
    <p:sldId id="773" r:id="rId53"/>
    <p:sldId id="774" r:id="rId54"/>
    <p:sldId id="772" r:id="rId55"/>
    <p:sldId id="795" r:id="rId56"/>
    <p:sldId id="809" r:id="rId57"/>
    <p:sldId id="840" r:id="rId58"/>
    <p:sldId id="842" r:id="rId59"/>
    <p:sldId id="843" r:id="rId60"/>
    <p:sldId id="796" r:id="rId61"/>
    <p:sldId id="797" r:id="rId62"/>
    <p:sldId id="798" r:id="rId63"/>
    <p:sldId id="810" r:id="rId64"/>
    <p:sldId id="812" r:id="rId65"/>
    <p:sldId id="813" r:id="rId66"/>
    <p:sldId id="814" r:id="rId67"/>
    <p:sldId id="815" r:id="rId68"/>
    <p:sldId id="816" r:id="rId69"/>
    <p:sldId id="846" r:id="rId70"/>
    <p:sldId id="847" r:id="rId71"/>
    <p:sldId id="848" r:id="rId72"/>
    <p:sldId id="849" r:id="rId73"/>
    <p:sldId id="850" r:id="rId74"/>
    <p:sldId id="845" r:id="rId75"/>
    <p:sldId id="856" r:id="rId76"/>
    <p:sldId id="799" r:id="rId77"/>
    <p:sldId id="818" r:id="rId78"/>
    <p:sldId id="879" r:id="rId79"/>
    <p:sldId id="858" r:id="rId80"/>
    <p:sldId id="859" r:id="rId81"/>
    <p:sldId id="860" r:id="rId82"/>
    <p:sldId id="861" r:id="rId83"/>
    <p:sldId id="862" r:id="rId84"/>
    <p:sldId id="863" r:id="rId85"/>
    <p:sldId id="864" r:id="rId86"/>
    <p:sldId id="865" r:id="rId87"/>
    <p:sldId id="870" r:id="rId88"/>
    <p:sldId id="866" r:id="rId89"/>
    <p:sldId id="880" r:id="rId90"/>
    <p:sldId id="819" r:id="rId91"/>
    <p:sldId id="820" r:id="rId92"/>
    <p:sldId id="821" r:id="rId93"/>
    <p:sldId id="851" r:id="rId94"/>
    <p:sldId id="822" r:id="rId95"/>
    <p:sldId id="852" r:id="rId96"/>
    <p:sldId id="823" r:id="rId97"/>
    <p:sldId id="854" r:id="rId98"/>
    <p:sldId id="824" r:id="rId99"/>
    <p:sldId id="855" r:id="rId100"/>
    <p:sldId id="872" r:id="rId101"/>
    <p:sldId id="873" r:id="rId102"/>
    <p:sldId id="874" r:id="rId103"/>
    <p:sldId id="828" r:id="rId104"/>
    <p:sldId id="829" r:id="rId105"/>
    <p:sldId id="830" r:id="rId106"/>
    <p:sldId id="875" r:id="rId107"/>
    <p:sldId id="831" r:id="rId108"/>
    <p:sldId id="832" r:id="rId109"/>
    <p:sldId id="876" r:id="rId110"/>
    <p:sldId id="833" r:id="rId111"/>
    <p:sldId id="877" r:id="rId112"/>
    <p:sldId id="878" r:id="rId113"/>
    <p:sldId id="871" r:id="rId114"/>
    <p:sldId id="834" r:id="rId115"/>
    <p:sldId id="835" r:id="rId116"/>
    <p:sldId id="836" r:id="rId117"/>
    <p:sldId id="837" r:id="rId118"/>
    <p:sldId id="838" r:id="rId119"/>
    <p:sldId id="839" r:id="rId120"/>
    <p:sldId id="800" r:id="rId121"/>
    <p:sldId id="726" r:id="rId1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00FF"/>
    <a:srgbClr val="009999"/>
    <a:srgbClr val="00CC00"/>
    <a:srgbClr val="FF6600"/>
    <a:srgbClr val="FF7C8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44" autoAdjust="0"/>
    <p:restoredTop sz="94660"/>
  </p:normalViewPr>
  <p:slideViewPr>
    <p:cSldViewPr snapToGrid="0" showGuides="1">
      <p:cViewPr>
        <p:scale>
          <a:sx n="80" d="100"/>
          <a:sy n="80" d="100"/>
        </p:scale>
        <p:origin x="-870" y="-252"/>
      </p:cViewPr>
      <p:guideLst>
        <p:guide orient="horz" pos="2160"/>
        <p:guide pos="3840"/>
      </p:guideLst>
    </p:cSldViewPr>
  </p:slideViewPr>
  <p:notesTextViewPr>
    <p:cViewPr>
      <p:scale>
        <a:sx n="1" d="1"/>
        <a:sy n="1" d="1"/>
      </p:scale>
      <p:origin x="0" y="0"/>
    </p:cViewPr>
  </p:notesTextViewPr>
  <p:sorterViewPr>
    <p:cViewPr>
      <p:scale>
        <a:sx n="66" d="100"/>
        <a:sy n="66" d="100"/>
      </p:scale>
      <p:origin x="0" y="748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77087-4DCB-4ED8-BB91-B70A6EEAB964}" type="datetimeFigureOut">
              <a:rPr lang="fr-FR" smtClean="0"/>
              <a:pPr/>
              <a:t>13/01/2020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BBC7A-91A6-4CB2-9CA4-0D7E94FCA86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471A91E-8438-4D12-88CB-A8DA4D8EE0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B75AB468-EC04-4A6D-9ABB-A3574CB02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4029EC4C-DE44-43E5-A0C0-13A5BBE1E7A5}"/>
              </a:ext>
            </a:extLst>
          </p:cNvPr>
          <p:cNvSpPr>
            <a:spLocks noGrp="1"/>
          </p:cNvSpPr>
          <p:nvPr>
            <p:ph type="dt" sz="half" idx="10"/>
          </p:nvPr>
        </p:nvSpPr>
        <p:spPr/>
        <p:txBody>
          <a:bodyPr/>
          <a:lstStyle/>
          <a:p>
            <a:fld id="{5C77FD03-779A-4CFC-BD15-A05F503E0558}"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20A9D9F7-7127-47B6-885C-53E9DD10AA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2303ACD-D3C9-487D-8E9A-CE1DCF48D30A}"/>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4224843023"/>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0567F7-6073-4DAE-A703-457AF038B22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15FE7EA-19CD-42CC-93B2-FDD41BD1AB7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7E42E50-09F4-4801-93AB-3B1DAFF23BBC}"/>
              </a:ext>
            </a:extLst>
          </p:cNvPr>
          <p:cNvSpPr>
            <a:spLocks noGrp="1"/>
          </p:cNvSpPr>
          <p:nvPr>
            <p:ph type="dt" sz="half" idx="10"/>
          </p:nvPr>
        </p:nvSpPr>
        <p:spPr/>
        <p:txBody>
          <a:bodyPr/>
          <a:lstStyle/>
          <a:p>
            <a:fld id="{01666EAF-00FA-444F-85C8-5350389D8CE6}"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E442FDA2-83D4-4AF6-9AD8-7B6DDA89C0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39B5BC8-D880-44FC-A40C-819D56996F1E}"/>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8117043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85A7F10-0BC2-4CC0-B31C-51C2739B7A6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D99FBB72-65CE-422F-B822-8522312B880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7DC1209-CB75-43B5-B2B0-17B62B42412B}"/>
              </a:ext>
            </a:extLst>
          </p:cNvPr>
          <p:cNvSpPr>
            <a:spLocks noGrp="1"/>
          </p:cNvSpPr>
          <p:nvPr>
            <p:ph type="dt" sz="half" idx="10"/>
          </p:nvPr>
        </p:nvSpPr>
        <p:spPr/>
        <p:txBody>
          <a:bodyPr/>
          <a:lstStyle/>
          <a:p>
            <a:fld id="{3D78E836-5F8B-4714-9C5B-FAAB5133B9EF}"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C957E315-B29C-49CF-BAE7-B4ED1028D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C191685-C16A-4AC0-9818-615B949B22C5}"/>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78326821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92EC7B-DDB9-4C51-BF53-DF51FA09A5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51F8AB7-87F8-478B-AA55-02EBE37D6DD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05AE076-FA03-4E27-9635-52824E1A09AC}"/>
              </a:ext>
            </a:extLst>
          </p:cNvPr>
          <p:cNvSpPr>
            <a:spLocks noGrp="1"/>
          </p:cNvSpPr>
          <p:nvPr>
            <p:ph type="dt" sz="half" idx="10"/>
          </p:nvPr>
        </p:nvSpPr>
        <p:spPr/>
        <p:txBody>
          <a:bodyPr/>
          <a:lstStyle/>
          <a:p>
            <a:fld id="{BB390A22-D358-413A-BB17-AECF6C6F5ED1}"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492B89D2-1F07-4332-8388-9DAF0EBB20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0FCEB5E-7667-4C94-8568-146531A50293}"/>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89333004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D0B933-61D3-4FEA-93A1-99ED9B9844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11A2D438-6D55-4FCB-92E3-1B5C6DD52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48E29ABD-A387-475A-9848-FFCEC7248D0F}"/>
              </a:ext>
            </a:extLst>
          </p:cNvPr>
          <p:cNvSpPr>
            <a:spLocks noGrp="1"/>
          </p:cNvSpPr>
          <p:nvPr>
            <p:ph type="dt" sz="half" idx="10"/>
          </p:nvPr>
        </p:nvSpPr>
        <p:spPr/>
        <p:txBody>
          <a:bodyPr/>
          <a:lstStyle/>
          <a:p>
            <a:fld id="{D212F093-4F19-4502-86D4-866CCC7A8CB7}"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DDA454E1-D4CD-40D5-A332-80890819B5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FD6D2B2-78FD-4207-A228-AB5D9C8AE30C}"/>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83448166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BA9D543-A260-490A-838C-5200E0F632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3598DB92-AB47-4357-BC1A-E194A0226C3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2076B6F8-0A14-4B0F-8A7E-C12C33F1728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F015A652-ABAE-4D66-B267-32E5D53286A6}"/>
              </a:ext>
            </a:extLst>
          </p:cNvPr>
          <p:cNvSpPr>
            <a:spLocks noGrp="1"/>
          </p:cNvSpPr>
          <p:nvPr>
            <p:ph type="dt" sz="half" idx="10"/>
          </p:nvPr>
        </p:nvSpPr>
        <p:spPr/>
        <p:txBody>
          <a:bodyPr/>
          <a:lstStyle/>
          <a:p>
            <a:fld id="{B8EAC728-BE24-4F70-BF75-61247C229D5E}" type="datetime1">
              <a:rPr lang="fr-FR" smtClean="0"/>
              <a:pPr/>
              <a:t>13/01/2020</a:t>
            </a:fld>
            <a:endParaRPr lang="fr-FR"/>
          </a:p>
        </p:txBody>
      </p:sp>
      <p:sp>
        <p:nvSpPr>
          <p:cNvPr id="6" name="Espace réservé du pied de page 5">
            <a:extLst>
              <a:ext uri="{FF2B5EF4-FFF2-40B4-BE49-F238E27FC236}">
                <a16:creationId xmlns="" xmlns:a16="http://schemas.microsoft.com/office/drawing/2014/main" id="{DD9C522D-13CE-43D7-AD70-522DB7213D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1866A73B-38A8-48C8-BD22-AB0FBB45C8C7}"/>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69154761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42F495-F75D-4D2E-93AC-C7D195B15C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FAAFCA57-A728-418A-8495-D655380DB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9783E0DC-A16D-4EC6-A153-2CA46BA7D5C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1CD39084-FB8C-4AE5-8A0F-9F900C71F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90469345-597A-43E3-BD92-528E2D5AF72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CE5D6617-F795-4532-AD25-DA5570DA2406}"/>
              </a:ext>
            </a:extLst>
          </p:cNvPr>
          <p:cNvSpPr>
            <a:spLocks noGrp="1"/>
          </p:cNvSpPr>
          <p:nvPr>
            <p:ph type="dt" sz="half" idx="10"/>
          </p:nvPr>
        </p:nvSpPr>
        <p:spPr/>
        <p:txBody>
          <a:bodyPr/>
          <a:lstStyle/>
          <a:p>
            <a:fld id="{6C8DEA5C-0D30-491D-B98F-E7A6C1311B25}" type="datetime1">
              <a:rPr lang="fr-FR" smtClean="0"/>
              <a:pPr/>
              <a:t>13/01/2020</a:t>
            </a:fld>
            <a:endParaRPr lang="fr-FR"/>
          </a:p>
        </p:txBody>
      </p:sp>
      <p:sp>
        <p:nvSpPr>
          <p:cNvPr id="8" name="Espace réservé du pied de page 7">
            <a:extLst>
              <a:ext uri="{FF2B5EF4-FFF2-40B4-BE49-F238E27FC236}">
                <a16:creationId xmlns="" xmlns:a16="http://schemas.microsoft.com/office/drawing/2014/main" id="{2C08B0B8-F27B-4947-8831-695F96E40A2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1A073820-F212-40C6-82CF-7867288DB99F}"/>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76950171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CD711AE-EBDB-4297-A3AA-C506F7789E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1329A55D-8B24-4E63-BF0B-A0A9C3F5F30F}"/>
              </a:ext>
            </a:extLst>
          </p:cNvPr>
          <p:cNvSpPr>
            <a:spLocks noGrp="1"/>
          </p:cNvSpPr>
          <p:nvPr>
            <p:ph type="dt" sz="half" idx="10"/>
          </p:nvPr>
        </p:nvSpPr>
        <p:spPr/>
        <p:txBody>
          <a:bodyPr/>
          <a:lstStyle/>
          <a:p>
            <a:fld id="{AEAB6546-3348-401A-AB81-1566A515CCE6}" type="datetime1">
              <a:rPr lang="fr-FR" smtClean="0"/>
              <a:pPr/>
              <a:t>13/01/2020</a:t>
            </a:fld>
            <a:endParaRPr lang="fr-FR"/>
          </a:p>
        </p:txBody>
      </p:sp>
      <p:sp>
        <p:nvSpPr>
          <p:cNvPr id="4" name="Espace réservé du pied de page 3">
            <a:extLst>
              <a:ext uri="{FF2B5EF4-FFF2-40B4-BE49-F238E27FC236}">
                <a16:creationId xmlns="" xmlns:a16="http://schemas.microsoft.com/office/drawing/2014/main" id="{80578A65-4FCD-416F-A5BB-374A8A3BED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53C07F2C-29C4-4549-9AD2-03964BDC9D2C}"/>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23442404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2DD344E7-BFE7-43E3-A450-667FBA15D09A}"/>
              </a:ext>
            </a:extLst>
          </p:cNvPr>
          <p:cNvSpPr>
            <a:spLocks noGrp="1"/>
          </p:cNvSpPr>
          <p:nvPr>
            <p:ph type="dt" sz="half" idx="10"/>
          </p:nvPr>
        </p:nvSpPr>
        <p:spPr/>
        <p:txBody>
          <a:bodyPr/>
          <a:lstStyle/>
          <a:p>
            <a:fld id="{D7EBF07D-2420-4F23-8D41-A6B4CBA7C47E}" type="datetime1">
              <a:rPr lang="fr-FR" smtClean="0"/>
              <a:pPr/>
              <a:t>13/01/2020</a:t>
            </a:fld>
            <a:endParaRPr lang="fr-FR"/>
          </a:p>
        </p:txBody>
      </p:sp>
      <p:sp>
        <p:nvSpPr>
          <p:cNvPr id="3" name="Espace réservé du pied de page 2">
            <a:extLst>
              <a:ext uri="{FF2B5EF4-FFF2-40B4-BE49-F238E27FC236}">
                <a16:creationId xmlns="" xmlns:a16="http://schemas.microsoft.com/office/drawing/2014/main" id="{335BD4F6-6CD2-4984-9D9E-B8689F7822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6E9B23F6-0206-480B-915A-6430D9992D90}"/>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60938932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42E1702-E26C-4DA2-9712-E7D262D45E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A5D87FA5-CFBC-4DBC-81FE-47DD2CB5B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E79F06E1-83F2-4569-A04F-8F84DB5D5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5A55CCB7-F7D8-4377-867C-5A75E7266C56}"/>
              </a:ext>
            </a:extLst>
          </p:cNvPr>
          <p:cNvSpPr>
            <a:spLocks noGrp="1"/>
          </p:cNvSpPr>
          <p:nvPr>
            <p:ph type="dt" sz="half" idx="10"/>
          </p:nvPr>
        </p:nvSpPr>
        <p:spPr/>
        <p:txBody>
          <a:bodyPr/>
          <a:lstStyle/>
          <a:p>
            <a:fld id="{C258ECAF-967B-4259-AEB0-815EA710FD34}" type="datetime1">
              <a:rPr lang="fr-FR" smtClean="0"/>
              <a:pPr/>
              <a:t>13/01/2020</a:t>
            </a:fld>
            <a:endParaRPr lang="fr-FR"/>
          </a:p>
        </p:txBody>
      </p:sp>
      <p:sp>
        <p:nvSpPr>
          <p:cNvPr id="6" name="Espace réservé du pied de page 5">
            <a:extLst>
              <a:ext uri="{FF2B5EF4-FFF2-40B4-BE49-F238E27FC236}">
                <a16:creationId xmlns="" xmlns:a16="http://schemas.microsoft.com/office/drawing/2014/main" id="{A1B74DFB-DBD2-4B48-8F97-DA3F0C54F0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78BCDF90-12EC-4E84-9FF1-6DC8314F9FFE}"/>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50757569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9D0F440-4B2A-416D-A79B-6EE7A83C83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0C849FB1-0213-4238-9299-1D267A91B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DB4C91AE-7D3D-4A7A-8F94-E0090F1F5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573D81E5-D6E9-4E1D-A450-AAF53B1254C1}"/>
              </a:ext>
            </a:extLst>
          </p:cNvPr>
          <p:cNvSpPr>
            <a:spLocks noGrp="1"/>
          </p:cNvSpPr>
          <p:nvPr>
            <p:ph type="dt" sz="half" idx="10"/>
          </p:nvPr>
        </p:nvSpPr>
        <p:spPr/>
        <p:txBody>
          <a:bodyPr/>
          <a:lstStyle/>
          <a:p>
            <a:fld id="{6E63DD7E-5FBF-4CA1-90C5-6E8EF4340726}" type="datetime1">
              <a:rPr lang="fr-FR" smtClean="0"/>
              <a:pPr/>
              <a:t>13/01/2020</a:t>
            </a:fld>
            <a:endParaRPr lang="fr-FR"/>
          </a:p>
        </p:txBody>
      </p:sp>
      <p:sp>
        <p:nvSpPr>
          <p:cNvPr id="6" name="Espace réservé du pied de page 5">
            <a:extLst>
              <a:ext uri="{FF2B5EF4-FFF2-40B4-BE49-F238E27FC236}">
                <a16:creationId xmlns="" xmlns:a16="http://schemas.microsoft.com/office/drawing/2014/main" id="{4C8CE33F-B132-44FF-A88D-F9330C843D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295F07E-B2A1-4EB7-808F-3A68C31A73D0}"/>
              </a:ext>
            </a:extLst>
          </p:cNvPr>
          <p:cNvSpPr>
            <a:spLocks noGrp="1"/>
          </p:cNvSpPr>
          <p:nvPr>
            <p:ph type="sldNum" sz="quarter" idx="12"/>
          </p:nvPr>
        </p:nvSpPr>
        <p:spPr/>
        <p:txBody>
          <a:body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02558603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4F981FB9-4F8D-40A7-B21D-46743C60C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840E9298-E32D-432F-866B-724F6B1EF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A3AD4F03-26D8-4814-AD49-484EE69D3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BE83-E6B7-4EC0-8753-F29A9F6258F1}" type="datetime1">
              <a:rPr lang="fr-FR" smtClean="0"/>
              <a:pPr/>
              <a:t>13/01/2020</a:t>
            </a:fld>
            <a:endParaRPr lang="fr-FR"/>
          </a:p>
        </p:txBody>
      </p:sp>
      <p:sp>
        <p:nvSpPr>
          <p:cNvPr id="5" name="Espace réservé du pied de page 4">
            <a:extLst>
              <a:ext uri="{FF2B5EF4-FFF2-40B4-BE49-F238E27FC236}">
                <a16:creationId xmlns="" xmlns:a16="http://schemas.microsoft.com/office/drawing/2014/main" id="{F25621FD-3724-4927-8C04-9742A194E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4D844E08-0593-4911-AB73-7749C60E5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4DC75-D2AA-4D40-B6A4-6D13718F21F2}" type="slidenum">
              <a:rPr lang="fr-FR" smtClean="0"/>
              <a:pPr/>
              <a:t>‹N°›</a:t>
            </a:fld>
            <a:endParaRPr lang="fr-FR"/>
          </a:p>
        </p:txBody>
      </p:sp>
    </p:spTree>
    <p:extLst>
      <p:ext uri="{BB962C8B-B14F-4D97-AF65-F5344CB8AC3E}">
        <p14:creationId xmlns="" xmlns:p14="http://schemas.microsoft.com/office/powerpoint/2010/main" val="184133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10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eg"/></Relationships>
</file>

<file path=ppt/slides/_rels/slide10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10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10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FB4Y0vWTdsc"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1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12.jpeg"/></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www.youtube.com/watch?v=FB4Y0vWTdsc"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ETAPE%202/jeu%20le%20jeune%20homme%20riche.pdf" TargetMode="External"/><Relationship Id="rId5" Type="http://schemas.openxmlformats.org/officeDocument/2006/relationships/image" Target="../media/image42.png"/><Relationship Id="rId4" Type="http://schemas.openxmlformats.org/officeDocument/2006/relationships/hyperlink" Target="ETAPE%202/BD-SCREEN-BEAN-LE-JEUNE-HOMME-RICHEa-completer.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 Target="slide36.xml"/><Relationship Id="rId7" Type="http://schemas.openxmlformats.org/officeDocument/2006/relationships/slide" Target="slide6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6.xml"/><Relationship Id="rId4" Type="http://schemas.openxmlformats.org/officeDocument/2006/relationships/slide" Target="slide55.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hyperlink" Target="ETAPE%202/Marc%2010.%2017-31%20Etape%202.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a:t>
            </a:fld>
            <a:endParaRPr lang="fr-FR" b="1" u="sng" dirty="0">
              <a:solidFill>
                <a:schemeClr val="tx1"/>
              </a:solidFill>
            </a:endParaRPr>
          </a:p>
        </p:txBody>
      </p:sp>
      <p:sp>
        <p:nvSpPr>
          <p:cNvPr id="12" name="Rectangle 11"/>
          <p:cNvSpPr/>
          <p:nvPr/>
        </p:nvSpPr>
        <p:spPr>
          <a:xfrm>
            <a:off x="432275" y="200383"/>
            <a:ext cx="11276228" cy="769441"/>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400" b="1"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KT Paroisse Saint Etienne – Punaauia</a:t>
            </a:r>
            <a:endParaRPr lang="fr-FR" sz="44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6887689" y="1116281"/>
            <a:ext cx="2805420" cy="3752601"/>
          </a:xfrm>
          <a:prstGeom prst="ellipse">
            <a:avLst/>
          </a:prstGeom>
          <a:ln>
            <a:noFill/>
          </a:ln>
          <a:effectLst>
            <a:softEdge rad="112500"/>
          </a:effectLst>
        </p:spPr>
      </p:pic>
      <p:pic>
        <p:nvPicPr>
          <p:cNvPr id="7" name="Image 6" descr="8574475544_7344352a9c_o.jpg"/>
          <p:cNvPicPr>
            <a:picLocks noChangeAspect="1"/>
          </p:cNvPicPr>
          <p:nvPr/>
        </p:nvPicPr>
        <p:blipFill>
          <a:blip r:embed="rId3"/>
          <a:stretch>
            <a:fillRect/>
          </a:stretch>
        </p:blipFill>
        <p:spPr>
          <a:xfrm>
            <a:off x="2611190" y="1187532"/>
            <a:ext cx="3005837" cy="3705102"/>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
        <p:nvSpPr>
          <p:cNvPr id="9" name="Rectangle 8"/>
          <p:cNvSpPr/>
          <p:nvPr/>
        </p:nvSpPr>
        <p:spPr>
          <a:xfrm>
            <a:off x="1472540" y="5164270"/>
            <a:ext cx="921525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16  novembre  2019</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61354" y="469809"/>
            <a:ext cx="4135719" cy="283986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3967" y="2733729"/>
            <a:ext cx="4135719" cy="3062551"/>
          </a:xfrm>
          <a:prstGeom prst="rect">
            <a:avLst/>
          </a:prstGeom>
          <a:ln>
            <a:noFill/>
          </a:ln>
          <a:effectLst>
            <a:outerShdw blurRad="292100" dist="139700" dir="2700000" algn="tl" rotWithShape="0">
              <a:srgbClr val="333333">
                <a:alpha val="65000"/>
              </a:srgbClr>
            </a:outerShdw>
          </a:effectLst>
        </p:spPr>
      </p:pic>
      <p:pic>
        <p:nvPicPr>
          <p:cNvPr id="6" name="Image 5"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 xmlns:p14="http://schemas.microsoft.com/office/powerpoint/2010/main" val="3790902928"/>
      </p:ext>
    </p:extLst>
  </p:cSld>
  <p:clrMapOvr>
    <a:masterClrMapping/>
  </p:clrMapOvr>
  <mc:AlternateContent xmlns:mc="http://schemas.openxmlformats.org/markup-compatibility/2006">
    <mc:Choice xmlns="" xmlns:p14="http://schemas.microsoft.com/office/powerpoint/2010/main" Requires="p14">
      <p:transition spd="slow" p14:dur="25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3096092" y="426016"/>
            <a:ext cx="6054863" cy="1938992"/>
          </a:xfrm>
          <a:prstGeom prst="rect">
            <a:avLst/>
          </a:prstGeom>
          <a:noFill/>
        </p:spPr>
        <p:txBody>
          <a:bodyPr wrap="none" lIns="91440" tIns="45720" rIns="91440" bIns="45720">
            <a:spAutoFit/>
          </a:bodyPr>
          <a:lstStyle/>
          <a:p>
            <a:pPr algn="ctr"/>
            <a:r>
              <a:rPr lang="fr-FR" sz="4000" b="1" cap="none" spc="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omic Sans MS" pitchFamily="66" charset="0"/>
              </a:rPr>
              <a:t>Qu’est-ce que ce texte</a:t>
            </a:r>
          </a:p>
          <a:p>
            <a:pPr algn="ctr"/>
            <a:r>
              <a:rPr lang="fr-FR" sz="40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omic Sans MS" pitchFamily="66" charset="0"/>
              </a:rPr>
              <a:t>Nous dit du Royaume</a:t>
            </a:r>
          </a:p>
          <a:p>
            <a:pPr algn="ctr"/>
            <a:r>
              <a:rPr lang="fr-FR" sz="4000" b="1" cap="none" spc="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omic Sans MS" pitchFamily="66" charset="0"/>
              </a:rPr>
              <a:t>De Dieu ?</a:t>
            </a:r>
            <a:endParaRPr lang="fr-FR" sz="4000" b="1" cap="none" spc="0"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omic Sans MS" pitchFamily="66" charset="0"/>
            </a:endParaRPr>
          </a:p>
        </p:txBody>
      </p:sp>
      <p:sp>
        <p:nvSpPr>
          <p:cNvPr id="6" name="Rectangle 5"/>
          <p:cNvSpPr/>
          <p:nvPr/>
        </p:nvSpPr>
        <p:spPr>
          <a:xfrm>
            <a:off x="1989447" y="2864324"/>
            <a:ext cx="8361584" cy="646331"/>
          </a:xfrm>
          <a:prstGeom prst="rect">
            <a:avLst/>
          </a:prstGeom>
        </p:spPr>
        <p:txBody>
          <a:bodyPr wrap="none">
            <a:spAutoFit/>
          </a:bodyPr>
          <a:lstStyle/>
          <a:p>
            <a:r>
              <a:rPr lang="fr-FR" sz="3600" b="1" dirty="0" smtClean="0">
                <a:latin typeface="Comic Sans MS" pitchFamily="66" charset="0"/>
              </a:rPr>
              <a:t>Repérer les mots de vie et de joie. </a:t>
            </a:r>
            <a:endParaRPr lang="fr-FR" sz="36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7409" name="Rectangle 1"/>
          <p:cNvSpPr>
            <a:spLocks noChangeArrowheads="1"/>
          </p:cNvSpPr>
          <p:nvPr/>
        </p:nvSpPr>
        <p:spPr bwMode="auto">
          <a:xfrm>
            <a:off x="1698171" y="843147"/>
            <a:ext cx="87283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lang="fr-FR" sz="2800" b="1" dirty="0" smtClean="0">
                <a:solidFill>
                  <a:srgbClr val="0000FF"/>
                </a:solidFill>
                <a:latin typeface="Comic Sans MS" pitchFamily="66" charset="0"/>
                <a:ea typeface="Calibri" pitchFamily="34" charset="0"/>
                <a:cs typeface="Arial" pitchFamily="34" charset="0"/>
              </a:rPr>
              <a:t> C</a:t>
            </a:r>
            <a:r>
              <a:rPr kumimoji="0" lang="fr-FR" sz="2800" b="1"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ouleur jardin,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effectLst/>
                <a:latin typeface="Comic Sans MS" pitchFamily="66" charset="0"/>
                <a:ea typeface="Calibri" pitchFamily="34" charset="0"/>
                <a:cs typeface="Arial" pitchFamily="34" charset="0"/>
              </a:rPr>
              <a:t> Corps solide et fort,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 Chemin vers notre Dieu,</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solidFill>
                  <a:srgbClr val="00CC00"/>
                </a:solidFill>
                <a:effectLst/>
                <a:latin typeface="Comic Sans MS" pitchFamily="66" charset="0"/>
                <a:ea typeface="Calibri" pitchFamily="34" charset="0"/>
                <a:cs typeface="Arial" pitchFamily="34" charset="0"/>
              </a:rPr>
              <a:t> Bras tendus et haut,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 La vie est un cadeau,</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solidFill>
                  <a:srgbClr val="00CC00"/>
                </a:solidFill>
                <a:effectLst/>
                <a:latin typeface="Comic Sans MS" pitchFamily="66" charset="0"/>
                <a:ea typeface="Calibri" pitchFamily="34" charset="0"/>
                <a:cs typeface="Arial" pitchFamily="34" charset="0"/>
              </a:rPr>
              <a:t> Mains qui sont unies,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lang="fr-FR" sz="2800" b="1" dirty="0" smtClean="0">
                <a:solidFill>
                  <a:srgbClr val="FF0000"/>
                </a:solidFill>
                <a:latin typeface="Comic Sans MS" pitchFamily="66" charset="0"/>
                <a:ea typeface="Calibri" pitchFamily="34" charset="0"/>
                <a:cs typeface="Arial" pitchFamily="34" charset="0"/>
              </a:rPr>
              <a:t> D</a:t>
            </a:r>
            <a:r>
              <a:rPr kumimoji="0" lang="fr-FR" sz="2800" b="1"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anser chaque saison,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effectLst/>
                <a:latin typeface="Comic Sans MS" pitchFamily="66" charset="0"/>
                <a:ea typeface="Calibri" pitchFamily="34" charset="0"/>
                <a:cs typeface="Arial" pitchFamily="34" charset="0"/>
              </a:rPr>
              <a:t> Une moisson (= récolte),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fr-FR" sz="2800" b="1"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 Sève d’un peuple de printemps.</a:t>
            </a:r>
            <a:endParaRPr kumimoji="0" lang="fr-FR" sz="4000" b="1"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descr="1.jpg"/>
          <p:cNvPicPr>
            <a:picLocks noChangeAspect="1"/>
          </p:cNvPicPr>
          <p:nvPr/>
        </p:nvPicPr>
        <p:blipFill>
          <a:blip r:embed="rId3"/>
          <a:stretch>
            <a:fillRect/>
          </a:stretch>
        </p:blipFill>
        <p:spPr>
          <a:xfrm>
            <a:off x="7208676" y="1021278"/>
            <a:ext cx="3724293" cy="2505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6385" name="Rectangle 1"/>
          <p:cNvSpPr>
            <a:spLocks noChangeArrowheads="1"/>
          </p:cNvSpPr>
          <p:nvPr/>
        </p:nvSpPr>
        <p:spPr bwMode="auto">
          <a:xfrm>
            <a:off x="1033153" y="736270"/>
            <a:ext cx="10082151" cy="1815882"/>
          </a:xfrm>
          <a:prstGeom prst="rect">
            <a:avLst/>
          </a:prstGeom>
          <a:solidFill>
            <a:srgbClr val="FFFF00"/>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L’arbre peut être comparé au Royaume de Dieu, il grandit de toutes parts </a:t>
            </a:r>
            <a:r>
              <a:rPr kumimoji="0" lang="fr-FR" sz="2800" b="1" i="1"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(ses racines, ses feuillages)</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comme le Royaume de Dieu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si les hommes mettent de l’amour et du bien à la place du mal.</a:t>
            </a:r>
            <a:endParaRPr kumimoji="0" lang="fr-FR" sz="4000" b="1"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descr="téléchargement (6).jpg"/>
          <p:cNvPicPr>
            <a:picLocks noChangeAspect="1"/>
          </p:cNvPicPr>
          <p:nvPr/>
        </p:nvPicPr>
        <p:blipFill>
          <a:blip r:embed="rId3"/>
          <a:stretch>
            <a:fillRect/>
          </a:stretch>
        </p:blipFill>
        <p:spPr>
          <a:xfrm>
            <a:off x="1798678" y="2968212"/>
            <a:ext cx="3583868" cy="2684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téléchargement (5).jpg"/>
          <p:cNvPicPr>
            <a:picLocks noChangeAspect="1"/>
          </p:cNvPicPr>
          <p:nvPr/>
        </p:nvPicPr>
        <p:blipFill>
          <a:blip r:embed="rId4"/>
          <a:stretch>
            <a:fillRect/>
          </a:stretch>
        </p:blipFill>
        <p:spPr>
          <a:xfrm>
            <a:off x="6931539" y="2925165"/>
            <a:ext cx="2776887" cy="2620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5361" name="Rectangle 1"/>
          <p:cNvSpPr>
            <a:spLocks noChangeArrowheads="1"/>
          </p:cNvSpPr>
          <p:nvPr/>
        </p:nvSpPr>
        <p:spPr bwMode="auto">
          <a:xfrm>
            <a:off x="1009402" y="380011"/>
            <a:ext cx="10117777" cy="1384995"/>
          </a:xfrm>
          <a:prstGeom prst="rect">
            <a:avLst/>
          </a:prstGeom>
          <a:solidFill>
            <a:schemeClr val="accent4">
              <a:lumMod val="60000"/>
              <a:lumOff val="40000"/>
            </a:schemeClr>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Voir le jeu de mot « avec tous ceux qui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sèment </a:t>
            </a: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(s’aiment)</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on le verra grandir : c’est l’amour que chacun porte aux autres qui construit le royaume de Dieu.</a:t>
            </a:r>
            <a:endParaRPr kumimoji="0" lang="fr-FR" sz="4000" b="1"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descr="20.jpg"/>
          <p:cNvPicPr>
            <a:picLocks noChangeAspect="1"/>
          </p:cNvPicPr>
          <p:nvPr/>
        </p:nvPicPr>
        <p:blipFill>
          <a:blip r:embed="rId3"/>
          <a:stretch>
            <a:fillRect/>
          </a:stretch>
        </p:blipFill>
        <p:spPr>
          <a:xfrm>
            <a:off x="1544967" y="240493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19.jpg"/>
          <p:cNvPicPr>
            <a:picLocks noChangeAspect="1"/>
          </p:cNvPicPr>
          <p:nvPr/>
        </p:nvPicPr>
        <p:blipFill>
          <a:blip r:embed="rId4"/>
          <a:stretch>
            <a:fillRect/>
          </a:stretch>
        </p:blipFill>
        <p:spPr>
          <a:xfrm>
            <a:off x="4446875" y="2611953"/>
            <a:ext cx="3250931" cy="2435060"/>
          </a:xfrm>
          <a:prstGeom prst="rect">
            <a:avLst/>
          </a:prstGeom>
          <a:ln>
            <a:noFill/>
          </a:ln>
          <a:effectLst>
            <a:outerShdw blurRad="292100" dist="139700" dir="2700000" algn="tl" rotWithShape="0">
              <a:srgbClr val="333333">
                <a:alpha val="65000"/>
              </a:srgbClr>
            </a:outerShdw>
          </a:effectLst>
        </p:spPr>
      </p:pic>
      <p:pic>
        <p:nvPicPr>
          <p:cNvPr id="8" name="Image 7" descr="18.jpg"/>
          <p:cNvPicPr>
            <a:picLocks noChangeAspect="1"/>
          </p:cNvPicPr>
          <p:nvPr/>
        </p:nvPicPr>
        <p:blipFill>
          <a:blip r:embed="rId5"/>
          <a:stretch>
            <a:fillRect/>
          </a:stretch>
        </p:blipFill>
        <p:spPr>
          <a:xfrm>
            <a:off x="8360229" y="2445945"/>
            <a:ext cx="3297011" cy="2280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313" name="Rectangle 1"/>
          <p:cNvSpPr>
            <a:spLocks noChangeArrowheads="1"/>
          </p:cNvSpPr>
          <p:nvPr/>
        </p:nvSpPr>
        <p:spPr bwMode="auto">
          <a:xfrm>
            <a:off x="629393" y="950026"/>
            <a:ext cx="429886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L’amour peut transformer notre monde </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souvent enclin à la violence, au mal, aux guerres. L’arbre est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couleur jardin</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c’est-à-dire </a:t>
            </a:r>
            <a:r>
              <a:rPr kumimoji="0" lang="fr-FR" sz="2800" b="1" i="0" u="sng" strike="noStrike" cap="none" normalizeH="0" baseline="0" dirty="0" smtClean="0">
                <a:ln>
                  <a:solidFill>
                    <a:sysClr val="windowText" lastClr="000000"/>
                  </a:solidFill>
                </a:ln>
                <a:solidFill>
                  <a:srgbClr val="FFFF00"/>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lumineux</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et non noir et gris comme le monde que l’on voudrait, comme le Royaume de Dieu qu’on imagine.</a:t>
            </a:r>
            <a:endParaRPr kumimoji="0" lang="fr-FR" sz="4000" b="1"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8" name="Image 7" descr="21.jpg"/>
          <p:cNvPicPr>
            <a:picLocks noChangeAspect="1"/>
          </p:cNvPicPr>
          <p:nvPr/>
        </p:nvPicPr>
        <p:blipFill>
          <a:blip r:embed="rId3"/>
          <a:stretch>
            <a:fillRect/>
          </a:stretch>
        </p:blipFill>
        <p:spPr>
          <a:xfrm>
            <a:off x="5748213" y="764288"/>
            <a:ext cx="3544830" cy="2358923"/>
          </a:xfrm>
          <a:prstGeom prst="rect">
            <a:avLst/>
          </a:prstGeom>
          <a:ln>
            <a:noFill/>
          </a:ln>
          <a:effectLst>
            <a:outerShdw blurRad="292100" dist="139700" dir="2700000" algn="tl" rotWithShape="0">
              <a:srgbClr val="333333">
                <a:alpha val="65000"/>
              </a:srgbClr>
            </a:outerShdw>
          </a:effectLst>
        </p:spPr>
      </p:pic>
      <p:pic>
        <p:nvPicPr>
          <p:cNvPr id="12" name="Image 11" descr="22.jpg"/>
          <p:cNvPicPr>
            <a:picLocks noChangeAspect="1"/>
          </p:cNvPicPr>
          <p:nvPr/>
        </p:nvPicPr>
        <p:blipFill>
          <a:blip r:embed="rId4"/>
          <a:stretch>
            <a:fillRect/>
          </a:stretch>
        </p:blipFill>
        <p:spPr>
          <a:xfrm>
            <a:off x="6838845" y="3483922"/>
            <a:ext cx="3809116" cy="2133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2"/>
          <p:cNvSpPr>
            <a:spLocks noChangeArrowheads="1"/>
          </p:cNvSpPr>
          <p:nvPr/>
        </p:nvSpPr>
        <p:spPr bwMode="auto">
          <a:xfrm>
            <a:off x="7255822" y="1056904"/>
            <a:ext cx="375260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Un arbre issu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Arial" pitchFamily="34" charset="0"/>
              </a:rPr>
              <a:t>d’un peuple de croyants</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signifie </a:t>
            </a:r>
            <a:r>
              <a:rPr kumimoji="0" lang="fr-FR" sz="2800" b="1" i="0" u="none" strike="noStrike" cap="none" normalizeH="0" baseline="0" dirty="0" smtClean="0">
                <a:ln>
                  <a:solidFill>
                    <a:srgbClr val="C00000"/>
                  </a:solid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le peuple de Dieu depuis Abraham jusqu’aux chrétiens </a:t>
            </a:r>
            <a:r>
              <a:rPr kumimoji="0" lang="fr-FR" sz="2800" b="1" i="0" u="none" strike="noStrike" cap="none" normalizeH="0" baseline="0" dirty="0" smtClean="0">
                <a:ln>
                  <a:solidFill>
                    <a:srgbClr val="C00000"/>
                  </a:solidFill>
                </a:ln>
                <a:solidFill>
                  <a:srgbClr val="FF0000"/>
                </a:solidFill>
                <a:effectLst/>
                <a:latin typeface="Comic Sans MS" pitchFamily="66" charset="0"/>
                <a:ea typeface="Calibri" pitchFamily="34" charset="0"/>
                <a:cs typeface="Arial" pitchFamily="34" charset="0"/>
              </a:rPr>
              <a:t>d’aujourd’hui</a:t>
            </a:r>
            <a:r>
              <a:rPr kumimoji="0" lang="fr-FR" sz="2800" b="1" i="0" u="none" strike="noStrike" cap="none" normalizeH="0" baseline="0" dirty="0" smtClean="0">
                <a:ln>
                  <a:noFill/>
                </a:ln>
                <a:solidFill>
                  <a:srgbClr val="000000"/>
                </a:solidFill>
                <a:effectLst/>
                <a:latin typeface="Comic Sans MS" pitchFamily="66" charset="0"/>
                <a:ea typeface="Calibri" pitchFamily="34" charset="0"/>
                <a:cs typeface="Arial" pitchFamily="34" charset="0"/>
              </a:rPr>
              <a:t>, qui a essayé de construire le royaume de Dieu.</a:t>
            </a:r>
            <a:endParaRPr kumimoji="0" lang="fr-FR" sz="4000" b="1"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descr="(619) (Copier).JPG"/>
          <p:cNvPicPr>
            <a:picLocks noChangeAspect="1"/>
          </p:cNvPicPr>
          <p:nvPr/>
        </p:nvPicPr>
        <p:blipFill>
          <a:blip r:embed="rId3"/>
          <a:stretch>
            <a:fillRect/>
          </a:stretch>
        </p:blipFill>
        <p:spPr>
          <a:xfrm>
            <a:off x="870381" y="1038972"/>
            <a:ext cx="6037433" cy="3390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3553" name="Rectangle 1"/>
          <p:cNvSpPr>
            <a:spLocks noChangeArrowheads="1"/>
          </p:cNvSpPr>
          <p:nvPr/>
        </p:nvSpPr>
        <p:spPr bwMode="auto">
          <a:xfrm>
            <a:off x="6436427" y="451262"/>
            <a:ext cx="499951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4</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qui fait danser chaque </a:t>
            </a:r>
            <a:r>
              <a:rPr kumimoji="0" lang="fr-FR" sz="3200" b="1" i="0" u="none" strike="noStrike" cap="none" normalizeH="0" baseline="0"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saison</a:t>
            </a:r>
            <a:endParaRPr kumimoji="0" lang="fr-FR" sz="2000" b="1" i="0" u="none" strike="noStrike" cap="none" normalizeH="0" baseline="0"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une </a:t>
            </a:r>
            <a:r>
              <a:rPr kumimoji="0" lang="fr-FR" sz="3200" b="1" i="0" u="none" strike="noStrike" cap="none" normalizeH="0" baseline="0" dirty="0" smtClean="0">
                <a:ln>
                  <a:solidFill>
                    <a:srgbClr val="FFFF00"/>
                  </a:solid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promesse</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une moisson</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solidFill>
                    <a:srgbClr val="FFFF00"/>
                  </a:solidFill>
                </a:ln>
                <a:solidFill>
                  <a:srgbClr val="0000FF"/>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Semence</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à travers champs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Demain, en ce moment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Des graines de plein vent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Sève d'un peuple de Printemps</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descr="9.jpg"/>
          <p:cNvPicPr>
            <a:picLocks noChangeAspect="1"/>
          </p:cNvPicPr>
          <p:nvPr/>
        </p:nvPicPr>
        <p:blipFill>
          <a:blip r:embed="rId3"/>
          <a:stretch>
            <a:fillRect/>
          </a:stretch>
        </p:blipFill>
        <p:spPr>
          <a:xfrm>
            <a:off x="1576697" y="581891"/>
            <a:ext cx="4056908" cy="540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4.jpg"/>
          <p:cNvPicPr>
            <a:picLocks noChangeAspect="1"/>
          </p:cNvPicPr>
          <p:nvPr/>
        </p:nvPicPr>
        <p:blipFill>
          <a:blip r:embed="rId3"/>
          <a:stretch>
            <a:fillRect/>
          </a:stretch>
        </p:blipFill>
        <p:spPr>
          <a:xfrm>
            <a:off x="3406177" y="519793"/>
            <a:ext cx="5385677" cy="316155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490450" y="4131117"/>
            <a:ext cx="7187939" cy="923330"/>
          </a:xfrm>
          <a:prstGeom prst="rect">
            <a:avLst/>
          </a:prstGeom>
          <a:solidFill>
            <a:schemeClr val="bg2">
              <a:lumMod val="75000"/>
            </a:schemeClr>
          </a:solidFill>
          <a:effectLst>
            <a:outerShdw blurRad="76200" dist="12700" dir="2700000" sy="-23000" kx="-800400" algn="bl" rotWithShape="0">
              <a:prstClr val="black">
                <a:alpha val="20000"/>
              </a:prstClr>
            </a:outerShdw>
          </a:effectLst>
          <a:scene3d>
            <a:camera prst="orthographicFront"/>
            <a:lightRig rig="threePt" dir="t"/>
          </a:scene3d>
          <a:sp3d>
            <a:bevelT w="152400" h="50800" prst="softRound"/>
          </a:sp3d>
        </p:spPr>
        <p:txBody>
          <a:bodyPr wrap="square" lIns="91440" tIns="45720" rIns="91440" bIns="45720">
            <a:spAutoFit/>
          </a:bodyPr>
          <a:lstStyle/>
          <a:p>
            <a:pPr algn="ctr"/>
            <a:r>
              <a:rPr lang="fr-FR" sz="5400" b="1" cap="none" spc="0" dirty="0" smtClean="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omic Sans MS" pitchFamily="66" charset="0"/>
              </a:rPr>
              <a:t>Symbole de la Vie !!!</a:t>
            </a:r>
            <a:endParaRPr lang="fr-FR" sz="5400" b="1" cap="none" spc="0" dirty="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108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2097975" y="402265"/>
            <a:ext cx="7909538" cy="1107996"/>
          </a:xfrm>
          <a:prstGeom prst="rect">
            <a:avLst/>
          </a:prstGeom>
          <a:solidFill>
            <a:srgbClr val="99FF66"/>
          </a:solidFill>
          <a:scene3d>
            <a:camera prst="orthographicFront"/>
            <a:lightRig rig="soft" dir="tl">
              <a:rot lat="0" lon="0" rev="0"/>
            </a:lightRig>
          </a:scene3d>
          <a:sp3d>
            <a:bevelT w="152400" h="50800" prst="softRound"/>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F E R T I L I T E</a:t>
            </a:r>
            <a:endParaRPr lang="fr-FR"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6" name="Image 5" descr="24.jpg"/>
          <p:cNvPicPr>
            <a:picLocks noChangeAspect="1"/>
          </p:cNvPicPr>
          <p:nvPr/>
        </p:nvPicPr>
        <p:blipFill>
          <a:blip r:embed="rId3"/>
          <a:stretch>
            <a:fillRect/>
          </a:stretch>
        </p:blipFill>
        <p:spPr>
          <a:xfrm>
            <a:off x="1064573" y="1856817"/>
            <a:ext cx="4650249" cy="3083317"/>
          </a:xfrm>
          <a:prstGeom prst="rect">
            <a:avLst/>
          </a:prstGeom>
          <a:ln>
            <a:noFill/>
          </a:ln>
          <a:effectLst>
            <a:outerShdw blurRad="292100" dist="139700" dir="2700000" algn="tl" rotWithShape="0">
              <a:srgbClr val="333333">
                <a:alpha val="65000"/>
              </a:srgbClr>
            </a:outerShdw>
          </a:effectLst>
        </p:spPr>
      </p:pic>
      <p:pic>
        <p:nvPicPr>
          <p:cNvPr id="7" name="Image 6" descr="25.jpg"/>
          <p:cNvPicPr>
            <a:picLocks noChangeAspect="1"/>
          </p:cNvPicPr>
          <p:nvPr/>
        </p:nvPicPr>
        <p:blipFill>
          <a:blip r:embed="rId4"/>
          <a:stretch>
            <a:fillRect/>
          </a:stretch>
        </p:blipFill>
        <p:spPr>
          <a:xfrm>
            <a:off x="6938157" y="2002970"/>
            <a:ext cx="2680855" cy="2680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
          </p:cNvPr>
          <p:cNvSpPr txBox="1"/>
          <p:nvPr/>
        </p:nvSpPr>
        <p:spPr>
          <a:xfrm>
            <a:off x="1080654" y="236381"/>
            <a:ext cx="10070275" cy="830997"/>
          </a:xfrm>
          <a:prstGeom prst="rect">
            <a:avLst/>
          </a:prstGeom>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4800" b="1" dirty="0" smtClean="0">
                <a:solidFill>
                  <a:srgbClr val="7030A0"/>
                </a:solidFill>
                <a:latin typeface="Comic Sans MS" pitchFamily="66" charset="0"/>
                <a:cs typeface="Times New Roman" panose="02020603050405020304" pitchFamily="18" charset="0"/>
              </a:rPr>
              <a:t>Un arbre va grandir</a:t>
            </a:r>
            <a:endParaRPr lang="fr-FR" sz="4800" b="1" dirty="0">
              <a:solidFill>
                <a:srgbClr val="7030A0"/>
              </a:solidFill>
              <a:latin typeface="Comic Sans MS" pitchFamily="66" charset="0"/>
              <a:cs typeface="Times New Roman" panose="02020603050405020304" pitchFamily="18" charset="0"/>
            </a:endParaRPr>
          </a:p>
        </p:txBody>
      </p:sp>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22248" y="3604184"/>
            <a:ext cx="1847850" cy="2466975"/>
          </a:xfrm>
          <a:prstGeom prst="rect">
            <a:avLst/>
          </a:prstGeom>
        </p:spPr>
      </p:pic>
      <p:pic>
        <p:nvPicPr>
          <p:cNvPr id="6" name="Imag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8687" y="4333233"/>
            <a:ext cx="1301767" cy="1737926"/>
          </a:xfrm>
          <a:prstGeom prst="rect">
            <a:avLst/>
          </a:prstGeom>
        </p:spPr>
      </p:pic>
      <p:pic>
        <p:nvPicPr>
          <p:cNvPr id="7" name="Imag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17129" y="3331434"/>
            <a:ext cx="2739725" cy="2739725"/>
          </a:xfrm>
          <a:prstGeom prst="rect">
            <a:avLst/>
          </a:prstGeom>
        </p:spPr>
      </p:pic>
      <p:pic>
        <p:nvPicPr>
          <p:cNvPr id="8" name="Imag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7998" y="1903971"/>
            <a:ext cx="4139645" cy="4167188"/>
          </a:xfrm>
          <a:prstGeom prst="rect">
            <a:avLst/>
          </a:prstGeom>
        </p:spPr>
      </p:pic>
    </p:spTree>
    <p:extLst>
      <p:ext uri="{BB962C8B-B14F-4D97-AF65-F5344CB8AC3E}">
        <p14:creationId xmlns="" xmlns:p14="http://schemas.microsoft.com/office/powerpoint/2010/main" val="302431509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68780" y="319138"/>
            <a:ext cx="10094026" cy="1938992"/>
          </a:xfrm>
          <a:prstGeom prst="rect">
            <a:avLst/>
          </a:prstGeom>
          <a:solidFill>
            <a:schemeClr val="accent2">
              <a:lumMod val="40000"/>
              <a:lumOff val="60000"/>
            </a:schemeClr>
          </a:solidFill>
          <a:effectLst>
            <a:outerShdw blurRad="76200" dir="18900000" sy="23000" kx="-1200000" algn="bl" rotWithShape="0">
              <a:prstClr val="black">
                <a:alpha val="20000"/>
              </a:prstClr>
            </a:outerShdw>
          </a:effectLst>
          <a:scene3d>
            <a:camera prst="orthographicFront"/>
            <a:lightRig rig="glow" dir="tl">
              <a:rot lat="0" lon="0" rev="5400000"/>
            </a:lightRig>
          </a:scene3d>
          <a:sp3d>
            <a:bevelT w="152400" h="50800" prst="softRound"/>
          </a:sp3d>
        </p:spPr>
        <p:txBody>
          <a:bodyPr wrap="square" lIns="91440" tIns="45720" rIns="91440" bIns="45720">
            <a:spAutoFit/>
            <a:sp3d contourW="12700">
              <a:bevelT w="25400" h="25400"/>
              <a:contourClr>
                <a:schemeClr val="accent6">
                  <a:shade val="73000"/>
                </a:schemeClr>
              </a:contourClr>
            </a:sp3d>
          </a:bodyPr>
          <a:lstStyle/>
          <a:p>
            <a:pPr algn="ctr"/>
            <a:r>
              <a:rPr lang="fr-FR" sz="4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E</a:t>
            </a:r>
            <a:r>
              <a:rPr lang="fr-FR" sz="40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xemples de personnes</a:t>
            </a:r>
          </a:p>
          <a:p>
            <a:pPr algn="ctr"/>
            <a:r>
              <a:rPr lang="fr-FR" sz="4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Qui ont choisis de se battre et de faire le bien autour d’elles</a:t>
            </a:r>
            <a:endParaRPr lang="fr-FR" sz="4000" b="1" cap="none" spc="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6" name="ZoneTexte 5"/>
          <p:cNvSpPr txBox="1"/>
          <p:nvPr/>
        </p:nvSpPr>
        <p:spPr>
          <a:xfrm>
            <a:off x="1068778" y="2719448"/>
            <a:ext cx="10094025" cy="2939266"/>
          </a:xfrm>
          <a:prstGeom prst="rect">
            <a:avLst/>
          </a:prstGeom>
          <a:noFill/>
        </p:spPr>
        <p:txBody>
          <a:bodyPr wrap="square" rtlCol="0">
            <a:spAutoFit/>
          </a:bodyPr>
          <a:lstStyle/>
          <a:p>
            <a:pPr algn="just">
              <a:spcAft>
                <a:spcPts val="1200"/>
              </a:spcAft>
              <a:buFont typeface="Wingdings" pitchFamily="2" charset="2"/>
              <a:buChar char="q"/>
            </a:pPr>
            <a:r>
              <a:rPr lang="fr-FR" sz="3200" b="1" dirty="0" smtClean="0">
                <a:ln>
                  <a:solidFill>
                    <a:srgbClr val="FF0000"/>
                  </a:solidFill>
                </a:ln>
                <a:solidFill>
                  <a:srgbClr val="0000FF"/>
                </a:solidFill>
                <a:latin typeface="Comic Sans MS" pitchFamily="66" charset="0"/>
              </a:rPr>
              <a:t> Avoir un enfant malgré mon handicap physique</a:t>
            </a:r>
          </a:p>
          <a:p>
            <a:pPr algn="just">
              <a:spcAft>
                <a:spcPts val="1200"/>
              </a:spcAft>
              <a:buFont typeface="Wingdings" pitchFamily="2" charset="2"/>
              <a:buChar char="q"/>
              <a:tabLst>
                <a:tab pos="534988" algn="l"/>
              </a:tabLst>
            </a:pPr>
            <a:r>
              <a:rPr lang="fr-FR" sz="3200" b="1" dirty="0" smtClean="0">
                <a:ln>
                  <a:solidFill>
                    <a:schemeClr val="tx1"/>
                  </a:solidFill>
                </a:ln>
                <a:solidFill>
                  <a:srgbClr val="FF0000"/>
                </a:solidFill>
                <a:latin typeface="Comic Sans MS" pitchFamily="66" charset="0"/>
              </a:rPr>
              <a:t> Une année sur les traces de sainte Mère 	Teresa</a:t>
            </a:r>
          </a:p>
          <a:p>
            <a:pPr algn="just">
              <a:spcAft>
                <a:spcPts val="600"/>
              </a:spcAft>
              <a:buFont typeface="Wingdings" pitchFamily="2" charset="2"/>
              <a:buChar char="q"/>
            </a:pPr>
            <a:r>
              <a:rPr lang="fr-FR" sz="3200" b="1" dirty="0" smtClean="0">
                <a:ln>
                  <a:solidFill>
                    <a:srgbClr val="FFFF00"/>
                  </a:solidFill>
                </a:ln>
                <a:latin typeface="Comic Sans MS" pitchFamily="66" charset="0"/>
              </a:rPr>
              <a:t> Père Christophe, le Bon samaritain</a:t>
            </a:r>
          </a:p>
          <a:p>
            <a:pPr algn="just">
              <a:buFont typeface="Wingdings" pitchFamily="2" charset="2"/>
              <a:buChar char="q"/>
            </a:pPr>
            <a:r>
              <a:rPr lang="fr-FR" sz="3200" b="1" dirty="0" smtClean="0">
                <a:latin typeface="Comic Sans MS" pitchFamily="66" charset="0"/>
              </a:rPr>
              <a:t> Un SDF pas comme les autres…</a:t>
            </a:r>
            <a:endParaRPr lang="fr-FR" sz="32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2122315" y="532894"/>
            <a:ext cx="7971711" cy="923330"/>
          </a:xfrm>
          <a:prstGeom prst="rect">
            <a:avLst/>
          </a:prstGeom>
          <a:solidFill>
            <a:schemeClr val="bg2">
              <a:lumMod val="90000"/>
            </a:schemeClr>
          </a:solidFill>
          <a:effectLst>
            <a:outerShdw blurRad="76200" dist="12700" dir="2700000" sy="-23000" kx="-800400" algn="bl" rotWithShape="0">
              <a:prstClr val="black">
                <a:alpha val="20000"/>
              </a:prstClr>
            </a:outerShdw>
          </a:effectLst>
          <a:scene3d>
            <a:camera prst="orthographicFront"/>
            <a:lightRig rig="threePt" dir="t"/>
          </a:scene3d>
          <a:sp3d>
            <a:bevelT w="152400" h="50800" prst="softRound"/>
          </a:sp3d>
        </p:spPr>
        <p:txBody>
          <a:bodyPr wrap="square" lIns="91440" tIns="45720" rIns="91440" bIns="45720">
            <a:spAutoFit/>
          </a:bodyPr>
          <a:lstStyle/>
          <a:p>
            <a:pPr algn="ctr"/>
            <a:r>
              <a:rPr lang="fr-FR" sz="5400" b="1" cap="none" spc="0" dirty="0" smtClean="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omic Sans MS" pitchFamily="66" charset="0"/>
              </a:rPr>
              <a:t>Symbole d’éternité !!!</a:t>
            </a:r>
            <a:endParaRPr lang="fr-FR" sz="5400" b="1" cap="none" spc="0" dirty="0">
              <a:ln w="1905">
                <a:solidFill>
                  <a:srgbClr val="FFFF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omic Sans MS" pitchFamily="66" charset="0"/>
            </a:endParaRPr>
          </a:p>
        </p:txBody>
      </p:sp>
      <p:pic>
        <p:nvPicPr>
          <p:cNvPr id="6" name="Image 5" descr="26.jpg"/>
          <p:cNvPicPr>
            <a:picLocks noChangeAspect="1"/>
          </p:cNvPicPr>
          <p:nvPr/>
        </p:nvPicPr>
        <p:blipFill>
          <a:blip r:embed="rId3"/>
          <a:stretch>
            <a:fillRect/>
          </a:stretch>
        </p:blipFill>
        <p:spPr>
          <a:xfrm>
            <a:off x="9513186" y="2191305"/>
            <a:ext cx="2238375" cy="2047875"/>
          </a:xfrm>
          <a:prstGeom prst="rect">
            <a:avLst/>
          </a:prstGeom>
        </p:spPr>
      </p:pic>
      <p:pic>
        <p:nvPicPr>
          <p:cNvPr id="7" name="Image 6" descr="27.jpg"/>
          <p:cNvPicPr>
            <a:picLocks noChangeAspect="1"/>
          </p:cNvPicPr>
          <p:nvPr/>
        </p:nvPicPr>
        <p:blipFill>
          <a:blip r:embed="rId4"/>
          <a:stretch>
            <a:fillRect/>
          </a:stretch>
        </p:blipFill>
        <p:spPr>
          <a:xfrm>
            <a:off x="1179863" y="1986085"/>
            <a:ext cx="1638300" cy="2790825"/>
          </a:xfrm>
          <a:prstGeom prst="rect">
            <a:avLst/>
          </a:prstGeom>
        </p:spPr>
      </p:pic>
      <p:pic>
        <p:nvPicPr>
          <p:cNvPr id="8" name="Image 7" descr="28.jpg"/>
          <p:cNvPicPr>
            <a:picLocks noChangeAspect="1"/>
          </p:cNvPicPr>
          <p:nvPr/>
        </p:nvPicPr>
        <p:blipFill>
          <a:blip r:embed="rId5"/>
          <a:stretch>
            <a:fillRect/>
          </a:stretch>
        </p:blipFill>
        <p:spPr>
          <a:xfrm>
            <a:off x="3468769" y="2820574"/>
            <a:ext cx="2143125" cy="2143125"/>
          </a:xfrm>
          <a:prstGeom prst="rect">
            <a:avLst/>
          </a:prstGeom>
          <a:ln>
            <a:noFill/>
          </a:ln>
          <a:effectLst>
            <a:outerShdw blurRad="292100" dist="139700" dir="2700000" algn="tl" rotWithShape="0">
              <a:srgbClr val="333333">
                <a:alpha val="65000"/>
              </a:srgbClr>
            </a:outerShdw>
          </a:effectLst>
        </p:spPr>
      </p:pic>
      <p:pic>
        <p:nvPicPr>
          <p:cNvPr id="12" name="Image 11" descr="29.jpg"/>
          <p:cNvPicPr>
            <a:picLocks noChangeAspect="1"/>
          </p:cNvPicPr>
          <p:nvPr/>
        </p:nvPicPr>
        <p:blipFill>
          <a:blip r:embed="rId6"/>
          <a:stretch>
            <a:fillRect/>
          </a:stretch>
        </p:blipFill>
        <p:spPr>
          <a:xfrm>
            <a:off x="6032911" y="2332016"/>
            <a:ext cx="3194145" cy="2144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111</a:t>
            </a:fld>
            <a:endParaRPr lang="fr-FR" b="1" u="sng" dirty="0">
              <a:solidFill>
                <a:schemeClr val="tx1"/>
              </a:solidFill>
            </a:endParaRPr>
          </a:p>
        </p:txBody>
      </p:sp>
      <p:sp>
        <p:nvSpPr>
          <p:cNvPr id="4" name="Pensées 3"/>
          <p:cNvSpPr/>
          <p:nvPr/>
        </p:nvSpPr>
        <p:spPr>
          <a:xfrm>
            <a:off x="653142" y="249382"/>
            <a:ext cx="6044540" cy="2873828"/>
          </a:xfrm>
          <a:prstGeom prst="cloudCallout">
            <a:avLst>
              <a:gd name="adj1" fmla="val 46555"/>
              <a:gd name="adj2" fmla="val 501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4800" b="1" dirty="0" smtClean="0">
                <a:ln>
                  <a:solidFill>
                    <a:schemeClr val="tx1"/>
                  </a:solidFill>
                </a:ln>
                <a:effectLst>
                  <a:outerShdw blurRad="38100" dist="38100" dir="2700000" algn="tl">
                    <a:srgbClr val="000000">
                      <a:alpha val="43137"/>
                    </a:srgbClr>
                  </a:outerShdw>
                </a:effectLst>
                <a:latin typeface="Comic Sans MS" pitchFamily="66" charset="0"/>
              </a:rPr>
              <a:t>C’est quoi l’Eglise ?</a:t>
            </a:r>
            <a:endParaRPr lang="fr-FR" sz="4800" b="1" dirty="0">
              <a:ln>
                <a:solidFill>
                  <a:schemeClr val="tx1"/>
                </a:solidFill>
              </a:ln>
              <a:effectLst>
                <a:outerShdw blurRad="38100" dist="38100" dir="2700000" algn="tl">
                  <a:srgbClr val="000000">
                    <a:alpha val="43137"/>
                  </a:srgbClr>
                </a:outerShdw>
              </a:effectLst>
              <a:latin typeface="Comic Sans MS" pitchFamily="66" charset="0"/>
            </a:endParaRPr>
          </a:p>
        </p:txBody>
      </p:sp>
      <p:pic>
        <p:nvPicPr>
          <p:cNvPr id="6" name="Image 5" descr="Widescreen-Minions-Wallpaper-Background-copie.jpg"/>
          <p:cNvPicPr>
            <a:picLocks noChangeAspect="1"/>
          </p:cNvPicPr>
          <p:nvPr/>
        </p:nvPicPr>
        <p:blipFill>
          <a:blip r:embed="rId2" cstate="print"/>
          <a:stretch>
            <a:fillRect/>
          </a:stretch>
        </p:blipFill>
        <p:spPr>
          <a:xfrm>
            <a:off x="6887688" y="2398816"/>
            <a:ext cx="3839688" cy="2879766"/>
          </a:xfrm>
          <a:prstGeom prst="rect">
            <a:avLst/>
          </a:prstGeom>
          <a:ln w="88900" cap="sq" cmpd="thickThin">
            <a:solidFill>
              <a:srgbClr val="000000"/>
            </a:solidFill>
            <a:prstDash val="solid"/>
            <a:miter lim="800000"/>
          </a:ln>
          <a:effectLst>
            <a:outerShdw blurRad="76200" dist="12700" dir="2700000" sy="-23000" kx="-800400" algn="bl" rotWithShape="0">
              <a:prstClr val="black">
                <a:alpha val="20000"/>
              </a:prstClr>
            </a:outerShdw>
          </a:effectLst>
        </p:spPr>
      </p:pic>
      <p:pic>
        <p:nvPicPr>
          <p:cNvPr id="7" name="Shape 641"/>
          <p:cNvPicPr preferRelativeResize="0"/>
          <p:nvPr/>
        </p:nvPicPr>
        <p:blipFill rotWithShape="1">
          <a:blip r:embed="rId3">
            <a:alphaModFix/>
          </a:blip>
          <a:srcRect/>
          <a:stretch/>
        </p:blipFill>
        <p:spPr>
          <a:xfrm>
            <a:off x="2490605" y="3306295"/>
            <a:ext cx="2283075" cy="2945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112</a:t>
            </a:fld>
            <a:endParaRPr lang="fr-FR" b="1" u="sng" dirty="0">
              <a:solidFill>
                <a:schemeClr val="tx1"/>
              </a:solidFill>
            </a:endParaRPr>
          </a:p>
        </p:txBody>
      </p:sp>
      <p:sp>
        <p:nvSpPr>
          <p:cNvPr id="4" name="Rectangle 3"/>
          <p:cNvSpPr/>
          <p:nvPr/>
        </p:nvSpPr>
        <p:spPr>
          <a:xfrm>
            <a:off x="756062" y="690434"/>
            <a:ext cx="4813465" cy="5078313"/>
          </a:xfrm>
          <a:prstGeom prst="rect">
            <a:avLst/>
          </a:prstGeom>
        </p:spPr>
        <p:txBody>
          <a:bodyPr wrap="square">
            <a:spAutoFit/>
          </a:bodyPr>
          <a:lstStyle/>
          <a:p>
            <a:r>
              <a:rPr lang="es-UY" sz="4400" b="1" dirty="0" smtClean="0">
                <a:solidFill>
                  <a:srgbClr val="FF0000"/>
                </a:solidFill>
                <a:effectLst>
                  <a:outerShdw blurRad="38100" dist="38100" dir="2700000" algn="tl">
                    <a:srgbClr val="000000">
                      <a:alpha val="43137"/>
                    </a:srgbClr>
                  </a:outerShdw>
                </a:effectLst>
                <a:latin typeface="Comic Sans MS" pitchFamily="66" charset="0"/>
                <a:ea typeface="Arial Black"/>
                <a:cs typeface="Arial Black"/>
                <a:sym typeface="Arial Black"/>
              </a:rPr>
              <a:t>L’ensemble </a:t>
            </a:r>
            <a:r>
              <a:rPr lang="es-UY" sz="44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t/>
            </a:r>
            <a:br>
              <a:rPr lang="es-UY" sz="44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br>
            <a:r>
              <a:rPr lang="es-UY" sz="44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t>des chrétiens </a:t>
            </a:r>
            <a:br>
              <a:rPr lang="es-UY" sz="44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br>
            <a:r>
              <a:rPr lang="es-UY" sz="44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t>du </a:t>
            </a:r>
            <a:r>
              <a:rPr lang="es-UY" sz="4400" b="1" dirty="0" smtClean="0">
                <a:solidFill>
                  <a:srgbClr val="0000FF"/>
                </a:solidFill>
                <a:effectLst>
                  <a:outerShdw blurRad="38100" dist="38100" dir="2700000" algn="tl">
                    <a:srgbClr val="000000">
                      <a:alpha val="43137"/>
                    </a:srgbClr>
                  </a:outerShdw>
                </a:effectLst>
                <a:latin typeface="Comic Sans MS" pitchFamily="66" charset="0"/>
                <a:ea typeface="Arial Black"/>
                <a:cs typeface="Arial Black"/>
                <a:sym typeface="Arial Black"/>
              </a:rPr>
              <a:t>monde entier </a:t>
            </a:r>
            <a:r>
              <a:rPr lang="es-UY" sz="4800" b="1" dirty="0" smtClean="0">
                <a:solidFill>
                  <a:srgbClr val="0000FF"/>
                </a:solidFill>
                <a:effectLst>
                  <a:outerShdw blurRad="38100" dist="38100" dir="2700000" algn="tl">
                    <a:srgbClr val="000000">
                      <a:alpha val="43137"/>
                    </a:srgbClr>
                  </a:outerShdw>
                </a:effectLst>
                <a:latin typeface="Comic Sans MS" pitchFamily="66" charset="0"/>
                <a:ea typeface="Arial Black"/>
                <a:cs typeface="Arial Black"/>
                <a:sym typeface="Arial Black"/>
              </a:rPr>
              <a:t>forme une communauté </a:t>
            </a:r>
            <a:r>
              <a:rPr lang="es-UY" sz="4800" b="1" dirty="0" smtClean="0">
                <a:effectLst>
                  <a:outerShdw blurRad="38100" dist="38100" dir="2700000" algn="tl">
                    <a:srgbClr val="000000">
                      <a:alpha val="43137"/>
                    </a:srgbClr>
                  </a:outerShdw>
                </a:effectLst>
                <a:latin typeface="Comic Sans MS" pitchFamily="66" charset="0"/>
                <a:ea typeface="Arial Black"/>
                <a:cs typeface="Arial Black"/>
                <a:sym typeface="Arial Black"/>
              </a:rPr>
              <a:t>qu’on appelle </a:t>
            </a:r>
            <a:r>
              <a:rPr lang="es-UY" sz="4800" b="1" u="sng" dirty="0" smtClean="0">
                <a:ln>
                  <a:solidFill>
                    <a:srgbClr val="FFFF00"/>
                  </a:solidFill>
                </a:ln>
                <a:solidFill>
                  <a:srgbClr val="00B050"/>
                </a:solidFill>
                <a:effectLst>
                  <a:outerShdw blurRad="38100" dist="38100" dir="2700000" algn="tl">
                    <a:srgbClr val="000000">
                      <a:alpha val="43137"/>
                    </a:srgbClr>
                  </a:outerShdw>
                </a:effectLst>
                <a:latin typeface="Comic Sans MS" pitchFamily="66" charset="0"/>
                <a:ea typeface="Arial Black"/>
                <a:cs typeface="Arial Black"/>
                <a:sym typeface="Arial Black"/>
              </a:rPr>
              <a:t>l’Église</a:t>
            </a:r>
            <a:endParaRPr lang="fr-FR" sz="4800" b="1" dirty="0">
              <a:ln>
                <a:solidFill>
                  <a:srgbClr val="FFFF00"/>
                </a:solidFill>
              </a:ln>
              <a:solidFill>
                <a:srgbClr val="00B050"/>
              </a:solidFill>
              <a:effectLst>
                <a:outerShdw blurRad="38100" dist="38100" dir="2700000" algn="tl">
                  <a:srgbClr val="000000">
                    <a:alpha val="43137"/>
                  </a:srgbClr>
                </a:outerShdw>
              </a:effectLst>
              <a:latin typeface="Comic Sans MS" pitchFamily="66" charset="0"/>
            </a:endParaRPr>
          </a:p>
        </p:txBody>
      </p:sp>
      <p:grpSp>
        <p:nvGrpSpPr>
          <p:cNvPr id="2" name="Shape 593"/>
          <p:cNvGrpSpPr/>
          <p:nvPr/>
        </p:nvGrpSpPr>
        <p:grpSpPr>
          <a:xfrm>
            <a:off x="7020395" y="549085"/>
            <a:ext cx="3408218" cy="2434442"/>
            <a:chOff x="1997776" y="1031771"/>
            <a:chExt cx="5431309" cy="3633191"/>
          </a:xfrm>
        </p:grpSpPr>
        <p:pic>
          <p:nvPicPr>
            <p:cNvPr id="7" name="Shape 594"/>
            <p:cNvPicPr preferRelativeResize="0"/>
            <p:nvPr/>
          </p:nvPicPr>
          <p:blipFill rotWithShape="1">
            <a:blip r:embed="rId2">
              <a:alphaModFix/>
            </a:blip>
            <a:srcRect/>
            <a:stretch/>
          </p:blipFill>
          <p:spPr>
            <a:xfrm>
              <a:off x="1997776" y="1031771"/>
              <a:ext cx="5431309" cy="3633191"/>
            </a:xfrm>
            <a:prstGeom prst="rect">
              <a:avLst/>
            </a:prstGeom>
            <a:ln>
              <a:noFill/>
            </a:ln>
            <a:effectLst>
              <a:outerShdw blurRad="292100" dist="139700" dir="2700000" algn="tl" rotWithShape="0">
                <a:srgbClr val="333333">
                  <a:alpha val="65000"/>
                </a:srgbClr>
              </a:outerShdw>
            </a:effectLst>
          </p:spPr>
        </p:pic>
        <p:sp>
          <p:nvSpPr>
            <p:cNvPr id="8" name="Shape 595"/>
            <p:cNvSpPr/>
            <p:nvPr/>
          </p:nvSpPr>
          <p:spPr>
            <a:xfrm rot="300085">
              <a:off x="5652119" y="1772816"/>
              <a:ext cx="1152127" cy="648071"/>
            </a:xfrm>
            <a:prstGeom prst="rect">
              <a:avLst/>
            </a:prstGeom>
            <a:solidFill>
              <a:srgbClr val="FF0000"/>
            </a:solidFill>
            <a:ln w="12700" cap="flat" cmpd="sng">
              <a:solidFill>
                <a:srgbClr val="88A3A5"/>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s-UY" sz="900">
                  <a:solidFill>
                    <a:schemeClr val="lt1"/>
                  </a:solidFill>
                  <a:latin typeface="Arial"/>
                  <a:ea typeface="Arial"/>
                  <a:cs typeface="Arial"/>
                  <a:sym typeface="Arial"/>
                </a:rPr>
                <a:t>Les chrétiens</a:t>
              </a:r>
            </a:p>
          </p:txBody>
        </p:sp>
      </p:grpSp>
      <p:pic>
        <p:nvPicPr>
          <p:cNvPr id="9" name="Image 8" descr="images.jpg"/>
          <p:cNvPicPr>
            <a:picLocks noChangeAspect="1"/>
          </p:cNvPicPr>
          <p:nvPr/>
        </p:nvPicPr>
        <p:blipFill>
          <a:blip r:embed="rId3"/>
          <a:stretch>
            <a:fillRect/>
          </a:stretch>
        </p:blipFill>
        <p:spPr>
          <a:xfrm>
            <a:off x="5658592" y="3585359"/>
            <a:ext cx="2286000" cy="2286000"/>
          </a:xfrm>
          <a:prstGeom prst="rect">
            <a:avLst/>
          </a:prstGeom>
          <a:effectLst>
            <a:outerShdw blurRad="76200" dist="12700" dir="8100000" sy="-23000" kx="800400" algn="br" rotWithShape="0">
              <a:prstClr val="black">
                <a:alpha val="20000"/>
              </a:prstClr>
            </a:outerShdw>
          </a:effectLst>
          <a:scene3d>
            <a:camera prst="orthographicFront"/>
            <a:lightRig rig="threePt" dir="t"/>
          </a:scene3d>
          <a:sp3d>
            <a:bevelT w="152400" h="50800" prst="softRound"/>
          </a:sp3d>
        </p:spPr>
      </p:pic>
    </p:spTree>
    <p:extLst>
      <p:ext uri="{BB962C8B-B14F-4D97-AF65-F5344CB8AC3E}">
        <p14:creationId xmlns="" xmlns:p14="http://schemas.microsoft.com/office/powerpoint/2010/main" val="3306380115"/>
      </p:ext>
    </p:extLst>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20833" name="Rectangle 1"/>
          <p:cNvSpPr>
            <a:spLocks noChangeArrowheads="1"/>
          </p:cNvSpPr>
          <p:nvPr/>
        </p:nvSpPr>
        <p:spPr bwMode="auto">
          <a:xfrm>
            <a:off x="593766" y="498764"/>
            <a:ext cx="2838202" cy="107721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Respectez les autres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7" name="Rectangle 1"/>
          <p:cNvSpPr>
            <a:spLocks noChangeArrowheads="1"/>
          </p:cNvSpPr>
          <p:nvPr/>
        </p:nvSpPr>
        <p:spPr bwMode="auto">
          <a:xfrm>
            <a:off x="1066800" y="2183080"/>
            <a:ext cx="2838202" cy="107721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solidFill>
                    <a:schemeClr val="tx1"/>
                  </a:solidFill>
                </a:ln>
                <a:solidFill>
                  <a:schemeClr val="bg1"/>
                </a:solidFill>
                <a:effectLst/>
                <a:latin typeface="Comic Sans MS" pitchFamily="66" charset="0"/>
                <a:ea typeface="Times New Roman" pitchFamily="18" charset="0"/>
                <a:cs typeface="Tahoma" pitchFamily="34" charset="0"/>
              </a:rPr>
              <a:t>Traitez-vous avec respect</a:t>
            </a:r>
            <a:endParaRPr kumimoji="0" lang="fr-FR" sz="4400" b="0" i="0" u="none" strike="noStrike" cap="none" normalizeH="0" baseline="0" dirty="0" smtClean="0">
              <a:ln>
                <a:solidFill>
                  <a:schemeClr val="tx1"/>
                </a:solidFill>
              </a:ln>
              <a:solidFill>
                <a:schemeClr val="bg1"/>
              </a:solidFill>
              <a:effectLst/>
              <a:latin typeface="Comic Sans MS" pitchFamily="66" charset="0"/>
              <a:cs typeface="Arial" pitchFamily="34" charset="0"/>
            </a:endParaRPr>
          </a:p>
        </p:txBody>
      </p:sp>
      <p:sp>
        <p:nvSpPr>
          <p:cNvPr id="8" name="Rectangle 1"/>
          <p:cNvSpPr>
            <a:spLocks noChangeArrowheads="1"/>
          </p:cNvSpPr>
          <p:nvPr/>
        </p:nvSpPr>
        <p:spPr bwMode="auto">
          <a:xfrm>
            <a:off x="413656" y="3655621"/>
            <a:ext cx="2838202" cy="107721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Ne médisez pas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2" name="Rectangle 1"/>
          <p:cNvSpPr>
            <a:spLocks noChangeArrowheads="1"/>
          </p:cNvSpPr>
          <p:nvPr/>
        </p:nvSpPr>
        <p:spPr bwMode="auto">
          <a:xfrm>
            <a:off x="1959428" y="5106390"/>
            <a:ext cx="4227615" cy="107721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Soyez bon à ce que vous faites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3" name="Rectangle 1"/>
          <p:cNvSpPr>
            <a:spLocks noChangeArrowheads="1"/>
          </p:cNvSpPr>
          <p:nvPr/>
        </p:nvSpPr>
        <p:spPr bwMode="auto">
          <a:xfrm>
            <a:off x="7790213" y="463138"/>
            <a:ext cx="3586347" cy="107721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Honorez ce que vous dites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4" name="Rectangle 1"/>
          <p:cNvSpPr>
            <a:spLocks noChangeArrowheads="1"/>
          </p:cNvSpPr>
          <p:nvPr/>
        </p:nvSpPr>
        <p:spPr bwMode="auto">
          <a:xfrm>
            <a:off x="7030192" y="2173184"/>
            <a:ext cx="4275115" cy="10772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bg1"/>
                </a:solidFill>
                <a:effectLst/>
                <a:latin typeface="Comic Sans MS" pitchFamily="66" charset="0"/>
                <a:ea typeface="Times New Roman" pitchFamily="18" charset="0"/>
                <a:cs typeface="Tahoma" pitchFamily="34" charset="0"/>
              </a:rPr>
              <a:t>Comportez-vous correctement</a:t>
            </a:r>
            <a:endParaRPr kumimoji="0" lang="fr-FR" sz="4400" b="0" i="0" u="none" strike="noStrike" cap="none" normalizeH="0" baseline="0" dirty="0" smtClean="0">
              <a:ln>
                <a:noFill/>
              </a:ln>
              <a:solidFill>
                <a:schemeClr val="bg1"/>
              </a:solidFill>
              <a:effectLst/>
              <a:latin typeface="Comic Sans MS" pitchFamily="66" charset="0"/>
              <a:cs typeface="Arial" pitchFamily="34" charset="0"/>
            </a:endParaRPr>
          </a:p>
        </p:txBody>
      </p:sp>
      <p:sp>
        <p:nvSpPr>
          <p:cNvPr id="15" name="Rectangle 1"/>
          <p:cNvSpPr>
            <a:spLocks noChangeArrowheads="1"/>
          </p:cNvSpPr>
          <p:nvPr/>
        </p:nvSpPr>
        <p:spPr bwMode="auto">
          <a:xfrm>
            <a:off x="7683334" y="3657601"/>
            <a:ext cx="3918857" cy="1077218"/>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Soyez ouverts aux critiques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6" name="Rectangle 1"/>
          <p:cNvSpPr>
            <a:spLocks noChangeArrowheads="1"/>
          </p:cNvSpPr>
          <p:nvPr/>
        </p:nvSpPr>
        <p:spPr bwMode="auto">
          <a:xfrm>
            <a:off x="7065818" y="5011389"/>
            <a:ext cx="2838202" cy="1077218"/>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Soyez vous mêmes</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7" name="Rectangle 1"/>
          <p:cNvSpPr>
            <a:spLocks noChangeArrowheads="1"/>
          </p:cNvSpPr>
          <p:nvPr/>
        </p:nvSpPr>
        <p:spPr bwMode="auto">
          <a:xfrm>
            <a:off x="4025733" y="439388"/>
            <a:ext cx="3538847" cy="156966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Levez-vous pour ce que en quoi vous croyez</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8" name="Rectangle 1"/>
          <p:cNvSpPr>
            <a:spLocks noChangeArrowheads="1"/>
          </p:cNvSpPr>
          <p:nvPr/>
        </p:nvSpPr>
        <p:spPr bwMode="auto">
          <a:xfrm>
            <a:off x="4405746" y="3372592"/>
            <a:ext cx="2838202" cy="10772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81818"/>
                </a:solidFill>
                <a:effectLst/>
                <a:latin typeface="Comic Sans MS" pitchFamily="66" charset="0"/>
                <a:ea typeface="Times New Roman" pitchFamily="18" charset="0"/>
                <a:cs typeface="Tahoma" pitchFamily="34" charset="0"/>
              </a:rPr>
              <a:t>Soyez un modèle</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119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767016" y="229453"/>
            <a:ext cx="8674443" cy="646331"/>
          </a:xfrm>
          <a:prstGeom prst="rect">
            <a:avLst/>
          </a:prstGeom>
          <a:solidFill>
            <a:srgbClr val="C00000"/>
          </a:solidFill>
          <a:ln w="76200">
            <a:solidFill>
              <a:srgbClr val="FF0000"/>
            </a:solidFill>
          </a:ln>
          <a:effectLst>
            <a:outerShdw blurRad="152400" dist="317500" dir="5400000" sx="90000" sy="-19000" rotWithShape="0">
              <a:prstClr val="black">
                <a:alpha val="15000"/>
              </a:prstClr>
            </a:outerShdw>
          </a:effectLst>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Comic Sans MS" pitchFamily="66" charset="0"/>
                <a:cs typeface="Times New Roman" panose="02020603050405020304" pitchFamily="18" charset="0"/>
              </a:rPr>
              <a:t>Les textes de références</a:t>
            </a:r>
            <a:endParaRPr lang="fr-FR" sz="3600" dirty="0" smtClean="0">
              <a:solidFill>
                <a:schemeClr val="bg1"/>
              </a:solidFill>
              <a:latin typeface="Comic Sans MS" pitchFamily="66" charset="0"/>
              <a:cs typeface="Times New Roman" panose="02020603050405020304" pitchFamily="18" charset="0"/>
            </a:endParaRPr>
          </a:p>
        </p:txBody>
      </p:sp>
      <p:sp>
        <p:nvSpPr>
          <p:cNvPr id="6" name="ZoneTexte 5">
            <a:hlinkClick r:id="rId3" action="ppaction://hlinksldjump"/>
          </p:cNvPr>
          <p:cNvSpPr txBox="1"/>
          <p:nvPr/>
        </p:nvSpPr>
        <p:spPr>
          <a:xfrm>
            <a:off x="438664" y="2096272"/>
            <a:ext cx="5943600" cy="2123658"/>
          </a:xfrm>
          <a:prstGeom prst="rect">
            <a:avLst/>
          </a:prstGeom>
          <a:solidFill>
            <a:srgbClr val="7030A0"/>
          </a:solidFill>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wrap="square" rtlCol="0">
            <a:spAutoFit/>
          </a:bodyPr>
          <a:lstStyle/>
          <a:p>
            <a:pPr algn="ctr"/>
            <a:r>
              <a:rPr lang="fr-FR" sz="4400" b="1" dirty="0" smtClean="0">
                <a:ln w="22225">
                  <a:solidFill>
                    <a:schemeClr val="accent2"/>
                  </a:solidFill>
                  <a:prstDash val="solid"/>
                </a:ln>
                <a:solidFill>
                  <a:schemeClr val="accent2">
                    <a:lumMod val="40000"/>
                    <a:lumOff val="60000"/>
                  </a:schemeClr>
                </a:solidFill>
                <a:latin typeface="Comic Sans MS" pitchFamily="66" charset="0"/>
                <a:cs typeface="Times New Roman" panose="02020603050405020304" pitchFamily="18" charset="0"/>
              </a:rPr>
              <a:t>Livre du Deutéronome 30, 15-20</a:t>
            </a:r>
            <a:endParaRPr lang="fr-FR" sz="4400" b="1" dirty="0">
              <a:ln w="22225">
                <a:solidFill>
                  <a:schemeClr val="accent2"/>
                </a:solidFill>
                <a:prstDash val="solid"/>
              </a:ln>
              <a:solidFill>
                <a:schemeClr val="accent2">
                  <a:lumMod val="40000"/>
                  <a:lumOff val="60000"/>
                </a:schemeClr>
              </a:solidFill>
              <a:latin typeface="Comic Sans MS" pitchFamily="66" charset="0"/>
              <a:cs typeface="Times New Roman" panose="02020603050405020304" pitchFamily="18" charset="0"/>
            </a:endParaRPr>
          </a:p>
        </p:txBody>
      </p:sp>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018316" y="2130539"/>
            <a:ext cx="4165124" cy="274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a:hlinkClick r:id="rId5" action="ppaction://hlinksldjump"/>
          </p:cNvPr>
          <p:cNvSpPr txBox="1"/>
          <p:nvPr/>
        </p:nvSpPr>
        <p:spPr>
          <a:xfrm>
            <a:off x="438664" y="4763311"/>
            <a:ext cx="5943600" cy="769441"/>
          </a:xfrm>
          <a:prstGeom prst="rect">
            <a:avLst/>
          </a:prstGeom>
          <a:solidFill>
            <a:schemeClr val="tx1">
              <a:lumMod val="65000"/>
              <a:lumOff val="35000"/>
            </a:schemeClr>
          </a:solidFill>
          <a:effectLst>
            <a:outerShdw blurRad="76200" dist="12700" dir="2700000" sy="-23000" kx="-800400" algn="bl" rotWithShape="0">
              <a:prstClr val="black">
                <a:alpha val="20000"/>
              </a:prstClr>
            </a:outerShdw>
          </a:effectLst>
          <a:scene3d>
            <a:camera prst="orthographicFront"/>
            <a:lightRig rig="soft" dir="t">
              <a:rot lat="0" lon="0" rev="15600000"/>
            </a:lightRig>
          </a:scene3d>
          <a:sp3d>
            <a:bevelT w="152400" h="50800" prst="softRound"/>
          </a:sp3d>
        </p:spPr>
        <p:txBody>
          <a:bodyPr wrap="square" rtlCol="0">
            <a:spAutoFit/>
            <a:sp3d extrusionH="57150" prstMaterial="softEdge">
              <a:bevelT w="25400" h="38100"/>
            </a:sp3d>
          </a:bodyPr>
          <a:lstStyle/>
          <a:p>
            <a:pPr algn="ctr"/>
            <a:r>
              <a:rPr lang="fr-FR" sz="4400" b="1" dirty="0" smtClean="0">
                <a:ln/>
                <a:solidFill>
                  <a:schemeClr val="accent4"/>
                </a:solidFill>
                <a:latin typeface="Comic Sans MS" pitchFamily="66" charset="0"/>
                <a:cs typeface="Times New Roman" panose="02020603050405020304" pitchFamily="18" charset="0"/>
              </a:rPr>
              <a:t>Psaume 1, 1-3</a:t>
            </a: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120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121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696686" y="366638"/>
            <a:ext cx="4552208" cy="4401205"/>
          </a:xfrm>
          <a:prstGeom prst="rect">
            <a:avLst/>
          </a:prstGeom>
        </p:spPr>
        <p:txBody>
          <a:bodyPr wrap="square">
            <a:spAutoFit/>
          </a:bodyPr>
          <a:lstStyle/>
          <a:p>
            <a:r>
              <a:rPr lang="fr-FR" sz="4000" b="1" u="sng" dirty="0" smtClean="0">
                <a:solidFill>
                  <a:srgbClr val="00B050"/>
                </a:solidFill>
                <a:effectLst>
                  <a:outerShdw blurRad="38100" dist="38100" dir="2700000" algn="tl">
                    <a:srgbClr val="000000">
                      <a:alpha val="43137"/>
                    </a:srgbClr>
                  </a:outerShdw>
                </a:effectLst>
                <a:latin typeface="Comic Sans MS" pitchFamily="66" charset="0"/>
                <a:cs typeface="Times New Roman" panose="02020603050405020304" pitchFamily="18" charset="0"/>
              </a:rPr>
              <a:t>Vois !</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a:t>
            </a:r>
          </a:p>
          <a:p>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Je te </a:t>
            </a:r>
            <a:r>
              <a:rPr lang="fr-FR" sz="4000" b="1" u="sng"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propose</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aujourd’hui de </a:t>
            </a:r>
            <a:r>
              <a:rPr lang="fr-FR" sz="40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choisir</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ou bien la </a:t>
            </a:r>
            <a:r>
              <a:rPr lang="fr-FR" sz="40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vie</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et le </a:t>
            </a:r>
            <a:r>
              <a:rPr lang="fr-FR" sz="40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bonheur</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ou bien la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mort</a:t>
            </a:r>
            <a:r>
              <a:rPr lang="fr-FR" sz="4000"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et le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malheur</a:t>
            </a:r>
            <a:r>
              <a:rPr lang="fr-FR" sz="4000" b="1"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a:t>
            </a:r>
            <a:endParaRPr lang="fr-FR" sz="4000" b="1" dirty="0">
              <a:effectLst>
                <a:outerShdw blurRad="38100" dist="38100" dir="2700000" algn="tl">
                  <a:srgbClr val="000000">
                    <a:alpha val="43137"/>
                  </a:srgbClr>
                </a:outerShdw>
              </a:effectLst>
              <a:latin typeface="Comic Sans MS" pitchFamily="66" charset="0"/>
            </a:endParaRPr>
          </a:p>
        </p:txBody>
      </p:sp>
      <p:pic>
        <p:nvPicPr>
          <p:cNvPr id="8" name="Image 7" descr="2.jpg"/>
          <p:cNvPicPr>
            <a:picLocks noChangeAspect="1"/>
          </p:cNvPicPr>
          <p:nvPr/>
        </p:nvPicPr>
        <p:blipFill>
          <a:blip r:embed="rId3"/>
          <a:stretch>
            <a:fillRect/>
          </a:stretch>
        </p:blipFill>
        <p:spPr>
          <a:xfrm>
            <a:off x="7809759" y="2628715"/>
            <a:ext cx="2628900" cy="174307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519130" y="4847502"/>
            <a:ext cx="7144905" cy="1200329"/>
          </a:xfrm>
          <a:prstGeom prst="rect">
            <a:avLst/>
          </a:prstGeom>
          <a:solidFill>
            <a:schemeClr val="accent2">
              <a:lumMod val="75000"/>
            </a:schemeClr>
          </a:solidFill>
          <a:effectLst>
            <a:outerShdw blurRad="76200" dist="12700" dir="8100000" sy="-23000" kx="800400" algn="br" rotWithShape="0">
              <a:prstClr val="black">
                <a:alpha val="20000"/>
              </a:prstClr>
            </a:outerShdw>
          </a:effectLst>
          <a:scene3d>
            <a:camera prst="orthographicFront"/>
            <a:lightRig rig="threePt" dir="t"/>
          </a:scene3d>
          <a:sp3d>
            <a:bevelT w="152400" h="50800" prst="softRound"/>
          </a:sp3d>
        </p:spPr>
        <p:txBody>
          <a:bodyPr wrap="none">
            <a:spAutoFit/>
          </a:bodyPr>
          <a:lstStyle/>
          <a:p>
            <a:r>
              <a:rPr lang="fr-FR" sz="3600" b="1" dirty="0" smtClean="0">
                <a:ln>
                  <a:solidFill>
                    <a:schemeClr val="bg1"/>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Ecoute les commandements que</a:t>
            </a:r>
          </a:p>
          <a:p>
            <a:r>
              <a:rPr lang="fr-FR" sz="3600" b="1" dirty="0" smtClean="0">
                <a:ln>
                  <a:solidFill>
                    <a:schemeClr val="bg1"/>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je te donne aujourd’hui : </a:t>
            </a:r>
            <a:endParaRPr lang="fr-FR" sz="3600" b="1" dirty="0">
              <a:ln>
                <a:solidFill>
                  <a:schemeClr val="bg1"/>
                </a:solidFill>
              </a:ln>
              <a:effectLst>
                <a:outerShdw blurRad="38100" dist="38100" dir="2700000" algn="tl">
                  <a:srgbClr val="000000">
                    <a:alpha val="43137"/>
                  </a:srgbClr>
                </a:outerShdw>
              </a:effectLst>
              <a:latin typeface="Comic Sans MS" pitchFamily="66" charset="0"/>
            </a:endParaRPr>
          </a:p>
        </p:txBody>
      </p:sp>
      <p:pic>
        <p:nvPicPr>
          <p:cNvPr id="13" name="Image 12" descr="1.jpg"/>
          <p:cNvPicPr>
            <a:picLocks noChangeAspect="1"/>
          </p:cNvPicPr>
          <p:nvPr/>
        </p:nvPicPr>
        <p:blipFill>
          <a:blip r:embed="rId4"/>
          <a:stretch>
            <a:fillRect/>
          </a:stretch>
        </p:blipFill>
        <p:spPr>
          <a:xfrm>
            <a:off x="5348905" y="296574"/>
            <a:ext cx="3845412" cy="2173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45029" y="679403"/>
            <a:ext cx="10058399" cy="4832092"/>
          </a:xfrm>
          <a:prstGeom prst="rect">
            <a:avLst/>
          </a:prstGeom>
        </p:spPr>
        <p:txBody>
          <a:bodyPr wrap="square">
            <a:spAutoFit/>
          </a:bodyPr>
          <a:lstStyle/>
          <a:p>
            <a:pPr algn="just"/>
            <a:r>
              <a:rPr lang="fr-FR" sz="44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Aimer</a:t>
            </a:r>
            <a:r>
              <a:rPr lang="fr-FR" sz="4400" b="1" dirty="0" smtClean="0">
                <a:latin typeface="Comic Sans MS" pitchFamily="66" charset="0"/>
                <a:cs typeface="Times New Roman" panose="02020603050405020304" pitchFamily="18" charset="0"/>
              </a:rPr>
              <a:t> le Seigneur ton Dieu </a:t>
            </a:r>
            <a:r>
              <a:rPr lang="fr-FR" sz="44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marcher</a:t>
            </a:r>
            <a:r>
              <a:rPr lang="fr-FR" sz="4400" b="1" dirty="0" smtClean="0">
                <a:latin typeface="Comic Sans MS" pitchFamily="66" charset="0"/>
                <a:cs typeface="Times New Roman" panose="02020603050405020304" pitchFamily="18" charset="0"/>
              </a:rPr>
              <a:t> dans ses chemins, </a:t>
            </a:r>
            <a:r>
              <a:rPr lang="fr-FR" sz="44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garder</a:t>
            </a:r>
            <a:r>
              <a:rPr lang="fr-FR" sz="4400" b="1" dirty="0" smtClean="0">
                <a:latin typeface="Comic Sans MS" pitchFamily="66" charset="0"/>
                <a:cs typeface="Times New Roman" panose="02020603050405020304" pitchFamily="18" charset="0"/>
              </a:rPr>
              <a:t> ses ordres, ses commandements et ses décrets. Alors tu </a:t>
            </a:r>
            <a:r>
              <a:rPr lang="fr-FR" sz="4400" b="1" u="sng" dirty="0" smtClean="0">
                <a:solidFill>
                  <a:srgbClr val="00B050"/>
                </a:solidFill>
                <a:effectLst>
                  <a:outerShdw blurRad="38100" dist="38100" dir="2700000" algn="tl">
                    <a:srgbClr val="000000">
                      <a:alpha val="43137"/>
                    </a:srgbClr>
                  </a:outerShdw>
                </a:effectLst>
                <a:latin typeface="Comic Sans MS" pitchFamily="66" charset="0"/>
                <a:cs typeface="Times New Roman" panose="02020603050405020304" pitchFamily="18" charset="0"/>
              </a:rPr>
              <a:t>vivras</a:t>
            </a:r>
            <a:r>
              <a:rPr lang="fr-FR" sz="4400" b="1" dirty="0" smtClean="0">
                <a:latin typeface="Comic Sans MS" pitchFamily="66" charset="0"/>
                <a:cs typeface="Times New Roman" panose="02020603050405020304" pitchFamily="18" charset="0"/>
              </a:rPr>
              <a:t> et te </a:t>
            </a:r>
            <a:r>
              <a:rPr lang="fr-FR" sz="4400" b="1" u="sng" dirty="0" smtClean="0">
                <a:solidFill>
                  <a:srgbClr val="00B050"/>
                </a:solidFill>
                <a:effectLst>
                  <a:outerShdw blurRad="38100" dist="38100" dir="2700000" algn="tl">
                    <a:srgbClr val="000000">
                      <a:alpha val="43137"/>
                    </a:srgbClr>
                  </a:outerShdw>
                </a:effectLst>
                <a:latin typeface="Comic Sans MS" pitchFamily="66" charset="0"/>
                <a:cs typeface="Times New Roman" panose="02020603050405020304" pitchFamily="18" charset="0"/>
              </a:rPr>
              <a:t>multiplieras</a:t>
            </a:r>
            <a:r>
              <a:rPr lang="fr-FR" sz="4400" b="1" dirty="0" smtClean="0">
                <a:latin typeface="Comic Sans MS" pitchFamily="66" charset="0"/>
                <a:cs typeface="Times New Roman" panose="02020603050405020304" pitchFamily="18" charset="0"/>
              </a:rPr>
              <a:t> : le Seigneur ton Dieu te </a:t>
            </a:r>
            <a:r>
              <a:rPr lang="fr-FR" sz="4400" b="1" u="sng" dirty="0" smtClean="0">
                <a:solidFill>
                  <a:srgbClr val="C0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bénira</a:t>
            </a:r>
            <a:r>
              <a:rPr lang="fr-FR" sz="4400" b="1" dirty="0" smtClean="0">
                <a:latin typeface="Comic Sans MS" pitchFamily="66" charset="0"/>
                <a:cs typeface="Times New Roman" panose="02020603050405020304" pitchFamily="18" charset="0"/>
              </a:rPr>
              <a:t> dans le pays dont tu vas </a:t>
            </a:r>
            <a:r>
              <a:rPr lang="fr-FR" sz="4400" b="1" u="sng" dirty="0" smtClean="0">
                <a:solidFill>
                  <a:srgbClr val="7030A0"/>
                </a:solidFill>
                <a:effectLst>
                  <a:outerShdw blurRad="38100" dist="38100" dir="2700000" algn="tl">
                    <a:srgbClr val="000000">
                      <a:alpha val="43137"/>
                    </a:srgbClr>
                  </a:outerShdw>
                </a:effectLst>
                <a:latin typeface="Comic Sans MS" pitchFamily="66" charset="0"/>
                <a:cs typeface="Times New Roman" panose="02020603050405020304" pitchFamily="18" charset="0"/>
              </a:rPr>
              <a:t>prendre</a:t>
            </a:r>
            <a:r>
              <a:rPr lang="fr-FR" sz="4400" b="1" dirty="0" smtClean="0">
                <a:solidFill>
                  <a:srgbClr val="7030A0"/>
                </a:solidFill>
                <a:latin typeface="Comic Sans MS" pitchFamily="66" charset="0"/>
                <a:cs typeface="Times New Roman" panose="02020603050405020304" pitchFamily="18" charset="0"/>
              </a:rPr>
              <a:t> </a:t>
            </a:r>
            <a:r>
              <a:rPr lang="fr-FR" sz="4400" b="1" u="sng" dirty="0" smtClean="0">
                <a:solidFill>
                  <a:srgbClr val="7030A0"/>
                </a:solidFill>
                <a:effectLst>
                  <a:outerShdw blurRad="38100" dist="38100" dir="2700000" algn="tl">
                    <a:srgbClr val="000000">
                      <a:alpha val="43137"/>
                    </a:srgbClr>
                  </a:outerShdw>
                </a:effectLst>
                <a:latin typeface="Comic Sans MS" pitchFamily="66" charset="0"/>
                <a:cs typeface="Times New Roman" panose="02020603050405020304" pitchFamily="18" charset="0"/>
              </a:rPr>
              <a:t>possession</a:t>
            </a:r>
            <a:r>
              <a:rPr lang="fr-FR" sz="4400" b="1" dirty="0" smtClean="0">
                <a:latin typeface="Comic Sans MS" pitchFamily="66" charset="0"/>
                <a:cs typeface="Times New Roman" panose="02020603050405020304" pitchFamily="18" charset="0"/>
              </a:rPr>
              <a:t>. </a:t>
            </a:r>
            <a:endParaRPr lang="fr-FR" sz="44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33154" y="695282"/>
            <a:ext cx="10058399" cy="5632311"/>
          </a:xfrm>
          <a:prstGeom prst="rect">
            <a:avLst/>
          </a:prstGeom>
        </p:spPr>
        <p:txBody>
          <a:bodyPr wrap="square">
            <a:spAutoFit/>
          </a:bodyPr>
          <a:lstStyle/>
          <a:p>
            <a:pPr algn="just"/>
            <a:r>
              <a:rPr lang="fr-FR" sz="4000" b="1" u="sng" dirty="0" smtClean="0">
                <a:solidFill>
                  <a:srgbClr val="C0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MAIS</a:t>
            </a:r>
            <a:r>
              <a:rPr lang="fr-FR" sz="4000" b="1" dirty="0" smtClean="0">
                <a:latin typeface="Comic Sans MS" pitchFamily="66" charset="0"/>
                <a:cs typeface="Times New Roman" panose="02020603050405020304" pitchFamily="18" charset="0"/>
              </a:rPr>
              <a:t> si tu </a:t>
            </a:r>
            <a:r>
              <a:rPr lang="fr-FR" sz="4000" b="1" u="sng" dirty="0" smtClean="0">
                <a:solidFill>
                  <a:srgbClr val="7030A0"/>
                </a:solidFill>
                <a:effectLst>
                  <a:outerShdw blurRad="38100" dist="38100" dir="2700000" algn="tl">
                    <a:srgbClr val="000000">
                      <a:alpha val="43137"/>
                    </a:srgbClr>
                  </a:outerShdw>
                </a:effectLst>
                <a:latin typeface="Comic Sans MS" pitchFamily="66" charset="0"/>
                <a:cs typeface="Times New Roman" panose="02020603050405020304" pitchFamily="18" charset="0"/>
              </a:rPr>
              <a:t>détournes</a:t>
            </a:r>
            <a:r>
              <a:rPr lang="fr-FR" sz="4000" b="1" dirty="0" smtClean="0">
                <a:latin typeface="Comic Sans MS" pitchFamily="66" charset="0"/>
                <a:cs typeface="Times New Roman" panose="02020603050405020304" pitchFamily="18" charset="0"/>
              </a:rPr>
              <a:t> ton cœur, si tu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n’obéis</a:t>
            </a:r>
            <a:r>
              <a:rPr lang="fr-FR" sz="4000" b="1" dirty="0" smtClean="0">
                <a:solidFill>
                  <a:srgbClr val="FF0000"/>
                </a:solidFill>
                <a:latin typeface="Comic Sans MS" pitchFamily="66" charset="0"/>
                <a:cs typeface="Times New Roman" panose="02020603050405020304" pitchFamily="18" charset="0"/>
              </a:rPr>
              <a:t>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pas</a:t>
            </a:r>
            <a:r>
              <a:rPr lang="fr-FR" sz="4000" b="1" dirty="0" smtClean="0">
                <a:latin typeface="Comic Sans MS" pitchFamily="66" charset="0"/>
                <a:cs typeface="Times New Roman" panose="02020603050405020304" pitchFamily="18" charset="0"/>
              </a:rPr>
              <a:t>, si tu </a:t>
            </a:r>
            <a:r>
              <a:rPr lang="fr-FR" sz="40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te</a:t>
            </a:r>
            <a:r>
              <a:rPr lang="fr-FR" sz="4000" b="1" dirty="0" smtClean="0">
                <a:solidFill>
                  <a:srgbClr val="009999"/>
                </a:solidFill>
                <a:latin typeface="Comic Sans MS" pitchFamily="66" charset="0"/>
                <a:cs typeface="Times New Roman" panose="02020603050405020304" pitchFamily="18" charset="0"/>
              </a:rPr>
              <a:t> l</a:t>
            </a:r>
            <a:r>
              <a:rPr lang="fr-FR" sz="40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aisses</a:t>
            </a:r>
            <a:r>
              <a:rPr lang="fr-FR" sz="4000" b="1" dirty="0" smtClean="0">
                <a:solidFill>
                  <a:srgbClr val="009999"/>
                </a:solidFill>
                <a:latin typeface="Comic Sans MS" pitchFamily="66" charset="0"/>
                <a:cs typeface="Times New Roman" panose="02020603050405020304" pitchFamily="18" charset="0"/>
              </a:rPr>
              <a:t> </a:t>
            </a:r>
            <a:r>
              <a:rPr lang="fr-FR" sz="4000" b="1" u="sng" dirty="0" smtClean="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entraîner</a:t>
            </a:r>
            <a:r>
              <a:rPr lang="fr-FR" sz="4000" b="1" dirty="0" smtClean="0">
                <a:solidFill>
                  <a:srgbClr val="009999"/>
                </a:solidFill>
                <a:latin typeface="Comic Sans MS" pitchFamily="66" charset="0"/>
                <a:cs typeface="Times New Roman" panose="02020603050405020304" pitchFamily="18" charset="0"/>
              </a:rPr>
              <a:t> </a:t>
            </a:r>
            <a:r>
              <a:rPr lang="fr-FR" sz="4000" b="1" dirty="0" smtClean="0">
                <a:latin typeface="Comic Sans MS" pitchFamily="66" charset="0"/>
                <a:cs typeface="Times New Roman" panose="02020603050405020304" pitchFamily="18" charset="0"/>
              </a:rPr>
              <a:t>à te </a:t>
            </a:r>
            <a:r>
              <a:rPr lang="fr-FR" sz="4000" b="1" u="sng"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prosterner</a:t>
            </a:r>
            <a:r>
              <a:rPr lang="fr-FR" sz="4000" b="1" dirty="0" smtClean="0">
                <a:latin typeface="Comic Sans MS" pitchFamily="66" charset="0"/>
                <a:cs typeface="Times New Roman" panose="02020603050405020304" pitchFamily="18" charset="0"/>
              </a:rPr>
              <a:t> devant d’autres dieux et à les </a:t>
            </a:r>
            <a:r>
              <a:rPr lang="fr-FR" sz="4000" b="1" u="sng"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servir</a:t>
            </a:r>
            <a:r>
              <a:rPr lang="fr-FR" sz="4000" b="1" dirty="0" smtClean="0">
                <a:latin typeface="Comic Sans MS" pitchFamily="66" charset="0"/>
                <a:cs typeface="Times New Roman" panose="02020603050405020304" pitchFamily="18" charset="0"/>
              </a:rPr>
              <a:t>, je te le déclare aujourd’hui : certainement vous </a:t>
            </a:r>
            <a:r>
              <a:rPr lang="fr-FR" sz="40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périrez</a:t>
            </a:r>
            <a:r>
              <a:rPr lang="fr-FR" sz="4000" b="1" dirty="0" smtClean="0">
                <a:latin typeface="Comic Sans MS" pitchFamily="66" charset="0"/>
                <a:cs typeface="Times New Roman" panose="02020603050405020304" pitchFamily="18" charset="0"/>
              </a:rPr>
              <a:t>, vous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ne</a:t>
            </a:r>
            <a:r>
              <a:rPr lang="fr-FR" sz="4000" b="1" dirty="0" smtClean="0">
                <a:solidFill>
                  <a:srgbClr val="FF0000"/>
                </a:solidFill>
                <a:latin typeface="Comic Sans MS" pitchFamily="66" charset="0"/>
                <a:cs typeface="Times New Roman" panose="02020603050405020304" pitchFamily="18" charset="0"/>
              </a:rPr>
              <a:t>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vivrez</a:t>
            </a:r>
            <a:r>
              <a:rPr lang="fr-FR" sz="4000" b="1" dirty="0" smtClean="0">
                <a:solidFill>
                  <a:srgbClr val="FF0000"/>
                </a:solidFill>
                <a:latin typeface="Comic Sans MS" pitchFamily="66" charset="0"/>
                <a:cs typeface="Times New Roman" panose="02020603050405020304" pitchFamily="18" charset="0"/>
              </a:rPr>
              <a:t> </a:t>
            </a:r>
            <a:r>
              <a:rPr lang="fr-FR" sz="40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pas</a:t>
            </a:r>
            <a:r>
              <a:rPr lang="fr-FR" sz="4000" b="1" dirty="0" smtClean="0">
                <a:latin typeface="Comic Sans MS" pitchFamily="66" charset="0"/>
                <a:cs typeface="Times New Roman" panose="02020603050405020304" pitchFamily="18" charset="0"/>
              </a:rPr>
              <a:t> de longs jours sur la terre dont vous allez prendre possession quand vous aurez traversé le Jourdain.</a:t>
            </a:r>
            <a:endParaRPr lang="fr-FR" sz="40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56905" y="477661"/>
            <a:ext cx="10058399" cy="5632311"/>
          </a:xfrm>
          <a:prstGeom prst="rect">
            <a:avLst/>
          </a:prstGeom>
        </p:spPr>
        <p:txBody>
          <a:bodyPr wrap="square">
            <a:spAutoFit/>
          </a:bodyPr>
          <a:lstStyle/>
          <a:p>
            <a:pPr algn="just"/>
            <a:r>
              <a:rPr lang="fr-FR" sz="3600" b="1" dirty="0" smtClean="0">
                <a:latin typeface="Comic Sans MS" pitchFamily="66" charset="0"/>
                <a:cs typeface="Times New Roman" panose="02020603050405020304" pitchFamily="18" charset="0"/>
              </a:rPr>
              <a:t>Je prends aujourd’hui à témoin contre toi le ciel et la terre : je te propose de </a:t>
            </a:r>
            <a:r>
              <a:rPr lang="fr-FR" sz="36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choisir</a:t>
            </a:r>
            <a:r>
              <a:rPr lang="fr-FR" sz="3600" b="1" dirty="0" smtClean="0">
                <a:latin typeface="Comic Sans MS" pitchFamily="66" charset="0"/>
                <a:cs typeface="Times New Roman" panose="02020603050405020304" pitchFamily="18" charset="0"/>
              </a:rPr>
              <a:t> entre la vie et la mort, la bénédiction de la malédiction. </a:t>
            </a:r>
            <a:r>
              <a:rPr lang="fr-FR" sz="3600" b="1" u="sng"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Choisis</a:t>
            </a:r>
            <a:r>
              <a:rPr lang="fr-FR" sz="3600" b="1" dirty="0" smtClean="0">
                <a:latin typeface="Comic Sans MS" pitchFamily="66" charset="0"/>
                <a:cs typeface="Times New Roman" panose="02020603050405020304" pitchFamily="18" charset="0"/>
              </a:rPr>
              <a:t> donc la vie, pour que vous </a:t>
            </a:r>
            <a:r>
              <a:rPr lang="fr-FR" sz="3600" b="1" u="sng"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viviez</a:t>
            </a:r>
            <a:r>
              <a:rPr lang="fr-FR" sz="3600" b="1" dirty="0" smtClean="0">
                <a:latin typeface="Comic Sans MS" pitchFamily="66" charset="0"/>
                <a:cs typeface="Times New Roman" panose="02020603050405020304" pitchFamily="18" charset="0"/>
              </a:rPr>
              <a:t>, toi et ta descendance, en </a:t>
            </a:r>
            <a:r>
              <a:rPr lang="fr-FR" sz="36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aimant</a:t>
            </a:r>
            <a:r>
              <a:rPr lang="fr-FR" sz="3600" b="1" dirty="0" smtClean="0">
                <a:latin typeface="Comic Sans MS" pitchFamily="66" charset="0"/>
                <a:cs typeface="Times New Roman" panose="02020603050405020304" pitchFamily="18" charset="0"/>
              </a:rPr>
              <a:t> le Seigneur ton Dieu, en </a:t>
            </a:r>
            <a:r>
              <a:rPr lang="fr-FR" sz="36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écoutant</a:t>
            </a:r>
            <a:r>
              <a:rPr lang="fr-FR" sz="3600" b="1" dirty="0" smtClean="0">
                <a:latin typeface="Comic Sans MS" pitchFamily="66" charset="0"/>
                <a:cs typeface="Times New Roman" panose="02020603050405020304" pitchFamily="18" charset="0"/>
              </a:rPr>
              <a:t> sa voix, en vous </a:t>
            </a:r>
            <a:r>
              <a:rPr lang="fr-FR" sz="3600" b="1" u="sng" dirty="0" smtClean="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attachant</a:t>
            </a:r>
            <a:r>
              <a:rPr lang="fr-FR" sz="3600" b="1" dirty="0" smtClean="0">
                <a:latin typeface="Comic Sans MS" pitchFamily="66" charset="0"/>
                <a:cs typeface="Times New Roman" panose="02020603050405020304" pitchFamily="18" charset="0"/>
              </a:rPr>
              <a:t> à lui ; c’est là que </a:t>
            </a:r>
            <a:r>
              <a:rPr lang="fr-FR" sz="3600" b="1" u="sng" dirty="0" smtClean="0">
                <a:solidFill>
                  <a:srgbClr val="7030A0"/>
                </a:solidFill>
                <a:effectLst>
                  <a:outerShdw blurRad="38100" dist="38100" dir="2700000" algn="tl">
                    <a:srgbClr val="000000">
                      <a:alpha val="43137"/>
                    </a:srgbClr>
                  </a:outerShdw>
                </a:effectLst>
                <a:latin typeface="Comic Sans MS" pitchFamily="66" charset="0"/>
                <a:cs typeface="Times New Roman" panose="02020603050405020304" pitchFamily="18" charset="0"/>
              </a:rPr>
              <a:t>se</a:t>
            </a:r>
            <a:r>
              <a:rPr lang="fr-FR" sz="3600" b="1" dirty="0" smtClean="0">
                <a:solidFill>
                  <a:srgbClr val="7030A0"/>
                </a:solidFill>
                <a:latin typeface="Comic Sans MS" pitchFamily="66" charset="0"/>
                <a:cs typeface="Times New Roman" panose="02020603050405020304" pitchFamily="18" charset="0"/>
              </a:rPr>
              <a:t> </a:t>
            </a:r>
            <a:r>
              <a:rPr lang="fr-FR" sz="3600" b="1" u="sng" dirty="0" smtClean="0">
                <a:solidFill>
                  <a:srgbClr val="7030A0"/>
                </a:solidFill>
                <a:effectLst>
                  <a:outerShdw blurRad="38100" dist="38100" dir="2700000" algn="tl">
                    <a:srgbClr val="000000">
                      <a:alpha val="43137"/>
                    </a:srgbClr>
                  </a:outerShdw>
                </a:effectLst>
                <a:latin typeface="Comic Sans MS" pitchFamily="66" charset="0"/>
                <a:cs typeface="Times New Roman" panose="02020603050405020304" pitchFamily="18" charset="0"/>
              </a:rPr>
              <a:t>trouve</a:t>
            </a:r>
            <a:r>
              <a:rPr lang="fr-FR" sz="3600" b="1" dirty="0" smtClean="0">
                <a:solidFill>
                  <a:srgbClr val="7030A0"/>
                </a:solidFill>
                <a:latin typeface="Comic Sans MS" pitchFamily="66" charset="0"/>
                <a:cs typeface="Times New Roman" panose="02020603050405020304" pitchFamily="18" charset="0"/>
              </a:rPr>
              <a:t> </a:t>
            </a:r>
            <a:r>
              <a:rPr lang="fr-FR" sz="3600" b="1" dirty="0" smtClean="0">
                <a:latin typeface="Comic Sans MS" pitchFamily="66" charset="0"/>
                <a:cs typeface="Times New Roman" panose="02020603050405020304" pitchFamily="18" charset="0"/>
              </a:rPr>
              <a:t>ta vie, une longue vie sur la terre que le Seigneur a juré de </a:t>
            </a:r>
            <a:r>
              <a:rPr lang="fr-FR" sz="3600" b="1" u="sng"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donner</a:t>
            </a:r>
            <a:r>
              <a:rPr lang="fr-FR" sz="3600" b="1" dirty="0" smtClean="0">
                <a:latin typeface="Comic Sans MS" pitchFamily="66" charset="0"/>
                <a:cs typeface="Times New Roman" panose="02020603050405020304" pitchFamily="18" charset="0"/>
              </a:rPr>
              <a:t> à tes pères, Abraham, Isaac et Jacob.</a:t>
            </a:r>
            <a:endParaRPr lang="fr-FR" sz="3600" b="1" dirty="0">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graphicFrame>
        <p:nvGraphicFramePr>
          <p:cNvPr id="6" name="Tableau 5"/>
          <p:cNvGraphicFramePr>
            <a:graphicFrameLocks noGrp="1"/>
          </p:cNvGraphicFramePr>
          <p:nvPr/>
        </p:nvGraphicFramePr>
        <p:xfrm>
          <a:off x="1092530" y="719666"/>
          <a:ext cx="10010900" cy="4084320"/>
        </p:xfrm>
        <a:graphic>
          <a:graphicData uri="http://schemas.openxmlformats.org/drawingml/2006/table">
            <a:tbl>
              <a:tblPr firstRow="1" bandRow="1">
                <a:tableStyleId>{00A15C55-8517-42AA-B614-E9B94910E393}</a:tableStyleId>
              </a:tblPr>
              <a:tblGrid>
                <a:gridCol w="5005450"/>
                <a:gridCol w="5005450"/>
              </a:tblGrid>
              <a:tr h="370840">
                <a:tc>
                  <a:txBody>
                    <a:bodyPr/>
                    <a:lstStyle/>
                    <a:p>
                      <a:pPr algn="l"/>
                      <a:r>
                        <a:rPr lang="fr-FR" sz="2800" dirty="0" smtClean="0">
                          <a:solidFill>
                            <a:srgbClr val="00B050"/>
                          </a:solidFill>
                          <a:effectLst>
                            <a:outerShdw blurRad="38100" dist="38100" dir="2700000" algn="tl">
                              <a:srgbClr val="000000">
                                <a:alpha val="43137"/>
                              </a:srgbClr>
                            </a:outerShdw>
                          </a:effectLst>
                          <a:latin typeface="Comic Sans MS" pitchFamily="66" charset="0"/>
                        </a:rPr>
                        <a:t>MOTS</a:t>
                      </a:r>
                      <a:r>
                        <a:rPr lang="fr-FR" sz="2800" baseline="0" dirty="0" smtClean="0">
                          <a:solidFill>
                            <a:srgbClr val="00B050"/>
                          </a:solidFill>
                          <a:effectLst>
                            <a:outerShdw blurRad="38100" dist="38100" dir="2700000" algn="tl">
                              <a:srgbClr val="000000">
                                <a:alpha val="43137"/>
                              </a:srgbClr>
                            </a:outerShdw>
                          </a:effectLst>
                          <a:latin typeface="Comic Sans MS" pitchFamily="66" charset="0"/>
                        </a:rPr>
                        <a:t> POSITIFS</a:t>
                      </a:r>
                      <a:endParaRPr lang="fr-FR" sz="2800" dirty="0">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algn="r"/>
                      <a:r>
                        <a:rPr lang="fr-FR" sz="2800" dirty="0" smtClean="0">
                          <a:solidFill>
                            <a:srgbClr val="FF0000"/>
                          </a:solidFill>
                          <a:effectLst>
                            <a:outerShdw blurRad="38100" dist="38100" dir="2700000" algn="tl">
                              <a:srgbClr val="000000">
                                <a:alpha val="43137"/>
                              </a:srgbClr>
                            </a:outerShdw>
                          </a:effectLst>
                          <a:latin typeface="Comic Sans MS" pitchFamily="66" charset="0"/>
                        </a:rPr>
                        <a:t>MOTS NEGATIFS</a:t>
                      </a:r>
                      <a:endParaRPr lang="fr-FR" sz="2800" dirty="0">
                        <a:solidFill>
                          <a:srgbClr val="FF0000"/>
                        </a:solidFill>
                        <a:effectLst>
                          <a:outerShdw blurRad="38100" dist="38100" dir="2700000" algn="tl">
                            <a:srgbClr val="000000">
                              <a:alpha val="43137"/>
                            </a:srgbClr>
                          </a:outerShdw>
                        </a:effectLst>
                        <a:latin typeface="Comic Sans MS" pitchFamily="66" charset="0"/>
                      </a:endParaRP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PROPOSE - CHOISIR</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algn="r"/>
                      <a:r>
                        <a:rPr lang="fr-FR" sz="2400" b="1" dirty="0" smtClean="0">
                          <a:solidFill>
                            <a:srgbClr val="FF0000"/>
                          </a:solidFill>
                          <a:effectLst>
                            <a:outerShdw blurRad="38100" dist="38100" dir="2700000" algn="tl">
                              <a:srgbClr val="000000">
                                <a:alpha val="43137"/>
                              </a:srgbClr>
                            </a:outerShdw>
                          </a:effectLst>
                          <a:latin typeface="Comic Sans MS" pitchFamily="66" charset="0"/>
                        </a:rPr>
                        <a:t>MORT – MALHEUR</a:t>
                      </a:r>
                      <a:endParaRPr lang="fr-FR" sz="2400" b="1" dirty="0">
                        <a:solidFill>
                          <a:srgbClr val="FF0000"/>
                        </a:solidFill>
                        <a:effectLst>
                          <a:outerShdw blurRad="38100" dist="38100" dir="2700000" algn="tl">
                            <a:srgbClr val="000000">
                              <a:alpha val="43137"/>
                            </a:srgbClr>
                          </a:outerShdw>
                        </a:effectLst>
                        <a:latin typeface="Comic Sans MS" pitchFamily="66" charset="0"/>
                      </a:endParaRP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VIE</a:t>
                      </a:r>
                      <a:r>
                        <a:rPr lang="fr-FR" sz="2400" b="1" baseline="0" dirty="0" smtClean="0">
                          <a:ln>
                            <a:noFill/>
                          </a:ln>
                          <a:solidFill>
                            <a:srgbClr val="00B050"/>
                          </a:solidFill>
                          <a:effectLst>
                            <a:outerShdw blurRad="38100" dist="38100" dir="2700000" algn="tl">
                              <a:srgbClr val="000000">
                                <a:alpha val="43137"/>
                              </a:srgbClr>
                            </a:outerShdw>
                          </a:effectLst>
                          <a:latin typeface="Comic Sans MS" pitchFamily="66" charset="0"/>
                        </a:rPr>
                        <a:t> - BONHEUR</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algn="r"/>
                      <a:r>
                        <a:rPr lang="fr-FR" sz="2400" b="1" dirty="0" smtClean="0">
                          <a:solidFill>
                            <a:srgbClr val="FF0000"/>
                          </a:solidFill>
                          <a:effectLst>
                            <a:outerShdw blurRad="38100" dist="38100" dir="2700000" algn="tl">
                              <a:srgbClr val="000000">
                                <a:alpha val="43137"/>
                              </a:srgbClr>
                            </a:outerShdw>
                          </a:effectLst>
                          <a:latin typeface="Comic Sans MS" pitchFamily="66" charset="0"/>
                        </a:rPr>
                        <a:t>MAIS</a:t>
                      </a:r>
                      <a:endParaRPr lang="fr-FR" sz="2400" b="1" dirty="0">
                        <a:solidFill>
                          <a:srgbClr val="FF0000"/>
                        </a:solidFill>
                        <a:effectLst>
                          <a:outerShdw blurRad="38100" dist="38100" dir="2700000" algn="tl">
                            <a:srgbClr val="000000">
                              <a:alpha val="43137"/>
                            </a:srgbClr>
                          </a:outerShdw>
                        </a:effectLst>
                        <a:latin typeface="Comic Sans MS" pitchFamily="66" charset="0"/>
                      </a:endParaRP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AIMER – MARCHER - GARDER</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algn="r"/>
                      <a:r>
                        <a:rPr lang="fr-FR" sz="2400" b="1" dirty="0" smtClean="0">
                          <a:solidFill>
                            <a:srgbClr val="FF0000"/>
                          </a:solidFill>
                          <a:effectLst>
                            <a:outerShdw blurRad="38100" dist="38100" dir="2700000" algn="tl">
                              <a:srgbClr val="000000">
                                <a:alpha val="43137"/>
                              </a:srgbClr>
                            </a:outerShdw>
                          </a:effectLst>
                          <a:latin typeface="Comic Sans MS" pitchFamily="66" charset="0"/>
                        </a:rPr>
                        <a:t>DETOURNE</a:t>
                      </a:r>
                      <a:endParaRPr lang="fr-FR" sz="2400" b="1" dirty="0">
                        <a:solidFill>
                          <a:srgbClr val="FF0000"/>
                        </a:solidFill>
                        <a:effectLst>
                          <a:outerShdw blurRad="38100" dist="38100" dir="2700000" algn="tl">
                            <a:srgbClr val="000000">
                              <a:alpha val="43137"/>
                            </a:srgbClr>
                          </a:outerShdw>
                        </a:effectLst>
                        <a:latin typeface="Comic Sans MS" pitchFamily="66" charset="0"/>
                      </a:endParaRP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VIVRAS - MULTIPLIERAS</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algn="r"/>
                      <a:r>
                        <a:rPr lang="fr-FR" sz="2400" b="1" dirty="0" smtClean="0">
                          <a:solidFill>
                            <a:srgbClr val="FF0000"/>
                          </a:solidFill>
                          <a:effectLst>
                            <a:outerShdw blurRad="38100" dist="38100" dir="2700000" algn="tl">
                              <a:srgbClr val="000000">
                                <a:alpha val="43137"/>
                              </a:srgbClr>
                            </a:outerShdw>
                          </a:effectLst>
                          <a:latin typeface="Comic Sans MS" pitchFamily="66" charset="0"/>
                        </a:rPr>
                        <a:t>NE</a:t>
                      </a:r>
                      <a:r>
                        <a:rPr lang="fr-FR" sz="2400" b="1" baseline="0" dirty="0" smtClean="0">
                          <a:solidFill>
                            <a:srgbClr val="FF0000"/>
                          </a:solidFill>
                          <a:effectLst>
                            <a:outerShdw blurRad="38100" dist="38100" dir="2700000" algn="tl">
                              <a:srgbClr val="000000">
                                <a:alpha val="43137"/>
                              </a:srgbClr>
                            </a:outerShdw>
                          </a:effectLst>
                          <a:latin typeface="Comic Sans MS" pitchFamily="66" charset="0"/>
                        </a:rPr>
                        <a:t> PAS OBEIR</a:t>
                      </a:r>
                      <a:endParaRPr lang="fr-FR" sz="2400" b="1" dirty="0">
                        <a:solidFill>
                          <a:srgbClr val="FF0000"/>
                        </a:solidFill>
                        <a:effectLst>
                          <a:outerShdw blurRad="38100" dist="38100" dir="2700000" algn="tl">
                            <a:srgbClr val="000000">
                              <a:alpha val="43137"/>
                            </a:srgbClr>
                          </a:outerShdw>
                        </a:effectLst>
                        <a:latin typeface="Comic Sans MS" pitchFamily="66" charset="0"/>
                      </a:endParaRP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BENIRA – PRENDRE POSSESSION</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FF0000"/>
                          </a:solidFill>
                          <a:effectLst>
                            <a:outerShdw blurRad="38100" dist="38100" dir="2700000" algn="tl">
                              <a:srgbClr val="000000">
                                <a:alpha val="43137"/>
                              </a:srgbClr>
                            </a:outerShdw>
                          </a:effectLst>
                          <a:latin typeface="Comic Sans MS" pitchFamily="66" charset="0"/>
                        </a:rPr>
                        <a:t>LAISSER ENTRAINER</a:t>
                      </a: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PROSTERNER – SERVIR</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FF0000"/>
                          </a:solidFill>
                          <a:effectLst>
                            <a:outerShdw blurRad="38100" dist="38100" dir="2700000" algn="tl">
                              <a:srgbClr val="000000">
                                <a:alpha val="43137"/>
                              </a:srgbClr>
                            </a:outerShdw>
                          </a:effectLst>
                          <a:latin typeface="Comic Sans MS" pitchFamily="66" charset="0"/>
                        </a:rPr>
                        <a:t>PERIREZ</a:t>
                      </a:r>
                    </a:p>
                  </a:txBody>
                  <a:tcPr/>
                </a:tc>
              </a:tr>
              <a:tr h="370840">
                <a:tc>
                  <a:txBody>
                    <a:bodyPr/>
                    <a:lstStyle/>
                    <a:p>
                      <a:pPr algn="l"/>
                      <a:r>
                        <a:rPr lang="fr-FR" sz="2400" b="1" dirty="0" smtClean="0">
                          <a:ln>
                            <a:noFill/>
                          </a:ln>
                          <a:solidFill>
                            <a:srgbClr val="00B050"/>
                          </a:solidFill>
                          <a:effectLst>
                            <a:outerShdw blurRad="38100" dist="38100" dir="2700000" algn="tl">
                              <a:srgbClr val="000000">
                                <a:alpha val="43137"/>
                              </a:srgbClr>
                            </a:outerShdw>
                          </a:effectLst>
                          <a:latin typeface="Comic Sans MS" pitchFamily="66" charset="0"/>
                        </a:rPr>
                        <a:t>ECOUTER – S’ATTACHER</a:t>
                      </a:r>
                      <a:endParaRPr lang="fr-FR" sz="2400" b="1" dirty="0">
                        <a:ln>
                          <a:noFill/>
                        </a:ln>
                        <a:solidFill>
                          <a:srgbClr val="00B050"/>
                        </a:solidFill>
                        <a:effectLst>
                          <a:outerShdw blurRad="38100" dist="38100" dir="2700000" algn="tl">
                            <a:srgbClr val="000000">
                              <a:alpha val="43137"/>
                            </a:srgbClr>
                          </a:outerShdw>
                        </a:effectLst>
                        <a:latin typeface="Comic Sans MS" pitchFamily="66"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FF0000"/>
                          </a:solidFill>
                          <a:effectLst>
                            <a:outerShdw blurRad="38100" dist="38100" dir="2700000" algn="tl">
                              <a:srgbClr val="000000">
                                <a:alpha val="43137"/>
                              </a:srgbClr>
                            </a:outerShdw>
                          </a:effectLst>
                          <a:latin typeface="Comic Sans MS" pitchFamily="66" charset="0"/>
                        </a:rPr>
                        <a:t>NE VIVREZ</a:t>
                      </a:r>
                      <a:r>
                        <a:rPr lang="fr-FR" sz="2400" b="1" baseline="0" dirty="0" smtClean="0">
                          <a:solidFill>
                            <a:srgbClr val="FF0000"/>
                          </a:solidFill>
                          <a:effectLst>
                            <a:outerShdw blurRad="38100" dist="38100" dir="2700000" algn="tl">
                              <a:srgbClr val="000000">
                                <a:alpha val="43137"/>
                              </a:srgbClr>
                            </a:outerShdw>
                          </a:effectLst>
                          <a:latin typeface="Comic Sans MS" pitchFamily="66" charset="0"/>
                        </a:rPr>
                        <a:t> PAS</a:t>
                      </a:r>
                      <a:endParaRPr lang="fr-FR" sz="2400" b="1" dirty="0" smtClean="0">
                        <a:solidFill>
                          <a:srgbClr val="FF0000"/>
                        </a:solidFill>
                        <a:effectLst>
                          <a:outerShdw blurRad="38100" dist="38100" dir="2700000" algn="tl">
                            <a:srgbClr val="000000">
                              <a:alpha val="43137"/>
                            </a:srgbClr>
                          </a:outerShdw>
                        </a:effectLst>
                        <a:latin typeface="Comic Sans MS" pitchFamily="66" charset="0"/>
                      </a:endParaRPr>
                    </a:p>
                  </a:txBody>
                  <a:tcPr/>
                </a:tc>
              </a:tr>
            </a:tbl>
          </a:graphicData>
        </a:graphic>
      </p:graphicFrame>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3716977" y="0"/>
            <a:ext cx="4762005" cy="523220"/>
          </a:xfrm>
          <a:prstGeom prst="rect">
            <a:avLst/>
          </a:prstGeom>
          <a:solidFill>
            <a:schemeClr val="accent2">
              <a:lumMod val="40000"/>
              <a:lumOff val="60000"/>
            </a:schemeClr>
          </a:solidFill>
          <a:effectLst>
            <a:outerShdw blurRad="76200" dir="18900000" sy="23000" kx="-1200000" algn="bl" rotWithShape="0">
              <a:prstClr val="black">
                <a:alpha val="20000"/>
              </a:prstClr>
            </a:outerShdw>
          </a:effectLst>
          <a:scene3d>
            <a:camera prst="orthographicFront"/>
            <a:lightRig rig="glow" dir="tl">
              <a:rot lat="0" lon="0" rev="5400000"/>
            </a:lightRig>
          </a:scene3d>
          <a:sp3d>
            <a:bevelT w="152400" h="50800" prst="softRound"/>
          </a:sp3d>
        </p:spPr>
        <p:txBody>
          <a:bodyPr wrap="square" lIns="91440" tIns="45720" rIns="91440" bIns="45720">
            <a:spAutoFit/>
            <a:sp3d contourW="12700">
              <a:bevelT w="25400" h="25400"/>
              <a:contourClr>
                <a:schemeClr val="accent6">
                  <a:shade val="73000"/>
                </a:schemeClr>
              </a:contourClr>
            </a:sp3d>
          </a:bodyPr>
          <a:lstStyle/>
          <a:p>
            <a:pPr algn="ctr"/>
            <a:r>
              <a:rPr lang="fr-FR" sz="28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SOLEIL </a:t>
            </a:r>
            <a:r>
              <a:rPr lang="fr-FR" sz="28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DE GREGOIRE</a:t>
            </a:r>
            <a:endParaRPr lang="fr-FR" sz="2800" b="1" cap="none" spc="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graphicFrame>
        <p:nvGraphicFramePr>
          <p:cNvPr id="8" name="Tableau 7"/>
          <p:cNvGraphicFramePr>
            <a:graphicFrameLocks noGrp="1"/>
          </p:cNvGraphicFramePr>
          <p:nvPr/>
        </p:nvGraphicFramePr>
        <p:xfrm>
          <a:off x="308757" y="731520"/>
          <a:ext cx="11566568" cy="4754880"/>
        </p:xfrm>
        <a:graphic>
          <a:graphicData uri="http://schemas.openxmlformats.org/drawingml/2006/table">
            <a:tbl>
              <a:tblPr firstRow="1" bandRow="1">
                <a:tableStyleId>{5C22544A-7EE6-4342-B048-85BDC9FD1C3A}</a:tableStyleId>
              </a:tblPr>
              <a:tblGrid>
                <a:gridCol w="3906589"/>
                <a:gridCol w="3829989"/>
                <a:gridCol w="3829990"/>
              </a:tblGrid>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On n’a pas le même drapeau,</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Ni la même couleur de peau,</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On n’a pas le même langage,</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La même culture, les mêmes images.</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On n’a pas les mêmes racines,</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Les mêmes idoles qui nous fascinent,</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Mais chacun de nous est vivant,</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u="none" strike="noStrike" cap="none" normalizeH="0" baseline="0" dirty="0" smtClean="0">
                          <a:ln>
                            <a:noFill/>
                          </a:ln>
                          <a:effectLst/>
                          <a:latin typeface="Times New Roman" pitchFamily="18" charset="0"/>
                          <a:cs typeface="Times New Roman" pitchFamily="18" charset="0"/>
                        </a:rPr>
                        <a:t>Avec la même couleur de sang.</a:t>
                      </a:r>
                      <a:endParaRPr kumimoji="0" lang="fr-FR" sz="160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smtClean="0">
                          <a:ln>
                            <a:noFill/>
                          </a:ln>
                          <a:solidFill>
                            <a:srgbClr val="FFFF00"/>
                          </a:solidFill>
                          <a:effectLst/>
                          <a:latin typeface="Times New Roman" pitchFamily="18" charset="0"/>
                          <a:cs typeface="Times New Roman" pitchFamily="18" charset="0"/>
                        </a:rPr>
                        <a:t>Refrain :</a:t>
                      </a:r>
                      <a:endParaRPr kumimoji="0" lang="fr-FR" sz="1600" i="1"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smtClean="0">
                          <a:ln>
                            <a:noFill/>
                          </a:ln>
                          <a:solidFill>
                            <a:srgbClr val="FFFF00"/>
                          </a:solidFill>
                          <a:effectLst/>
                          <a:latin typeface="Times New Roman" pitchFamily="18" charset="0"/>
                          <a:cs typeface="Times New Roman" pitchFamily="18" charset="0"/>
                        </a:rPr>
                        <a:t>Et on a tous le même soleil,</a:t>
                      </a:r>
                      <a:endParaRPr kumimoji="0" lang="fr-FR" sz="1600" i="1"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smtClean="0">
                          <a:ln>
                            <a:noFill/>
                          </a:ln>
                          <a:solidFill>
                            <a:srgbClr val="FFFF00"/>
                          </a:solidFill>
                          <a:effectLst/>
                          <a:latin typeface="Times New Roman" pitchFamily="18" charset="0"/>
                          <a:cs typeface="Times New Roman" pitchFamily="18" charset="0"/>
                        </a:rPr>
                        <a:t>Et la même lune sur nos sommeils,</a:t>
                      </a:r>
                      <a:endParaRPr kumimoji="0" lang="fr-FR" sz="1600" i="1"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smtClean="0">
                          <a:ln>
                            <a:noFill/>
                          </a:ln>
                          <a:solidFill>
                            <a:srgbClr val="FFFF00"/>
                          </a:solidFill>
                          <a:effectLst/>
                          <a:latin typeface="Times New Roman" pitchFamily="18" charset="0"/>
                          <a:cs typeface="Times New Roman" pitchFamily="18" charset="0"/>
                        </a:rPr>
                        <a:t>Et on a tous une main à tendre,</a:t>
                      </a:r>
                      <a:endParaRPr kumimoji="0" lang="fr-FR" sz="1600" i="1"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smtClean="0">
                          <a:ln>
                            <a:noFill/>
                          </a:ln>
                          <a:solidFill>
                            <a:srgbClr val="FFFF00"/>
                          </a:solidFill>
                          <a:effectLst/>
                          <a:latin typeface="Times New Roman" pitchFamily="18" charset="0"/>
                          <a:cs typeface="Times New Roman" pitchFamily="18" charset="0"/>
                        </a:rPr>
                        <a:t>Peut-on encore vraiment attendre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 n’a pas les mêmes coutumes,</a:t>
                      </a:r>
                      <a:endParaRPr kumimoji="0" lang="fr-FR"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autres rites, d</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autres costumes,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pas les mêmes histoires,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Mais nos m</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é</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langes ont fait l</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Histoire.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 n’a pas les mêmes parents,</a:t>
                      </a:r>
                      <a:endParaRPr kumimoji="0" lang="fr-FR"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Mais on est tous encore enfant,</a:t>
                      </a:r>
                      <a:endParaRPr kumimoji="0" lang="fr-FR"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tous issus d’un métissage,</a:t>
                      </a:r>
                      <a:endParaRPr kumimoji="0" lang="fr-FR"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Devenus fous mais nés si sages.</a:t>
                      </a:r>
                      <a:endParaRPr kumimoji="0" lang="fr-FR"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Refrain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Et on n</a:t>
                      </a:r>
                      <a:r>
                        <a:rPr kumimoji="0" lang="fr-FR" sz="1800" b="1" i="1" u="none" strike="noStrike" cap="none" normalizeH="0" baseline="0" dirty="0" smtClean="0">
                          <a:ln>
                            <a:noFill/>
                          </a:ln>
                          <a:solidFill>
                            <a:srgbClr val="FFFF00"/>
                          </a:solidFill>
                          <a:effectLst/>
                          <a:latin typeface="+mn-lt"/>
                          <a:ea typeface="Calibri" pitchFamily="34" charset="0"/>
                          <a:cs typeface="Times New Roman" pitchFamily="18" charset="0"/>
                        </a:rPr>
                        <a:t>’</a:t>
                      </a: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 tous le même soleil,</a:t>
                      </a:r>
                      <a:endParaRPr kumimoji="0" lang="fr-FR" sz="1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Et la même lune sur nos sommeils,</a:t>
                      </a:r>
                      <a:endParaRPr kumimoji="0" lang="fr-FR" sz="1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Et on a tous une main </a:t>
                      </a:r>
                      <a:r>
                        <a:rPr kumimoji="0" lang="fr-FR" sz="1800" b="1" i="1" u="none" strike="noStrike" cap="none" normalizeH="0" baseline="0" dirty="0" smtClean="0">
                          <a:ln>
                            <a:noFill/>
                          </a:ln>
                          <a:solidFill>
                            <a:srgbClr val="FFFF00"/>
                          </a:solidFill>
                          <a:effectLst/>
                          <a:latin typeface="+mn-lt"/>
                          <a:ea typeface="Calibri" pitchFamily="34" charset="0"/>
                          <a:cs typeface="Times New Roman" pitchFamily="18" charset="0"/>
                        </a:rPr>
                        <a:t>à</a:t>
                      </a: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Peut-on encore vraiment attendre ?</a:t>
                      </a:r>
                      <a:endParaRPr kumimoji="0" lang="fr-FR" sz="1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 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tous la même plan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è</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Qui nous supplie d</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être moins bêtes,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on a tous une main </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à</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Peut-on encore, vraiment attendre ?</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Une main avec nos diff</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é</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rences,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le pouvoir d</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faire une chance.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algn="l"/>
                      <a:endParaRPr lang="fr-FR" b="1" dirty="0">
                        <a:solidFill>
                          <a:schemeClr val="bg1"/>
                        </a:solidFill>
                        <a:latin typeface="Times New Roman" pitchFamily="18" charset="0"/>
                        <a:cs typeface="Times New Roman" pitchFamily="18" charset="0"/>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 on a tous le même soleil,</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la même lune sur nos sommeils,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tous une main </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à</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Peut-on encore vraiment attendre ?</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 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tous la même plan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è</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Qui nous supplie d</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être moins bêtes,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tous une main </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à</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Peut-on encore, vraiment attendre ?</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 on a tous le même soleil,</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la même lune sur nos sommeils,</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on a tous une main </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à</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Peut-on encore vraiment attendre ?</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 on n</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 tous le même soleil,</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on a tous une main </a:t>
                      </a:r>
                      <a:r>
                        <a:rPr kumimoji="0" lang="fr-FR" sz="1800" b="1" i="0" u="none" strike="noStrike" cap="none" normalizeH="0" baseline="0" dirty="0" smtClean="0">
                          <a:ln>
                            <a:noFill/>
                          </a:ln>
                          <a:solidFill>
                            <a:schemeClr val="bg1"/>
                          </a:solidFill>
                          <a:effectLst/>
                          <a:latin typeface="+mn-lt"/>
                          <a:ea typeface="Calibri" pitchFamily="34" charset="0"/>
                          <a:cs typeface="Times New Roman" pitchFamily="18" charset="0"/>
                        </a:rPr>
                        <a:t>à</a:t>
                      </a: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tendre,</a:t>
                      </a:r>
                      <a:endParaRPr kumimoji="0" lang="fr-FR"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Peut-t-on seulement attendre ?</a:t>
                      </a:r>
                      <a:endParaRPr kumimoji="0" lang="fr-FR" sz="4000" b="1" i="0" u="none" strike="noStrike" cap="none" normalizeH="0" baseline="0" dirty="0" smtClean="0">
                        <a:ln>
                          <a:noFill/>
                        </a:ln>
                        <a:solidFill>
                          <a:schemeClr val="bg1"/>
                        </a:solidFill>
                        <a:effectLst/>
                        <a:latin typeface="Arial" pitchFamily="34" charset="0"/>
                        <a:cs typeface="Arial" pitchFamily="34" charset="0"/>
                      </a:endParaRPr>
                    </a:p>
                    <a:p>
                      <a:pPr algn="l"/>
                      <a:endParaRPr lang="fr-FR" b="1" i="0" dirty="0">
                        <a:solidFill>
                          <a:schemeClr val="bg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19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7" name="Image 6" descr="1.PNG"/>
          <p:cNvPicPr>
            <a:picLocks noChangeAspect="1"/>
          </p:cNvPicPr>
          <p:nvPr/>
        </p:nvPicPr>
        <p:blipFill>
          <a:blip r:embed="rId3"/>
          <a:stretch>
            <a:fillRect/>
          </a:stretch>
        </p:blipFill>
        <p:spPr>
          <a:xfrm>
            <a:off x="498482" y="413713"/>
            <a:ext cx="2000544" cy="1426962"/>
          </a:xfrm>
          <a:prstGeom prst="rect">
            <a:avLst/>
          </a:prstGeom>
        </p:spPr>
      </p:pic>
      <p:pic>
        <p:nvPicPr>
          <p:cNvPr id="12" name="Image 11" descr="2.PNG"/>
          <p:cNvPicPr>
            <a:picLocks noChangeAspect="1"/>
          </p:cNvPicPr>
          <p:nvPr/>
        </p:nvPicPr>
        <p:blipFill>
          <a:blip r:embed="rId4"/>
          <a:stretch>
            <a:fillRect/>
          </a:stretch>
        </p:blipFill>
        <p:spPr>
          <a:xfrm>
            <a:off x="2710424" y="409145"/>
            <a:ext cx="1428610" cy="1479032"/>
          </a:xfrm>
          <a:prstGeom prst="rect">
            <a:avLst/>
          </a:prstGeom>
        </p:spPr>
      </p:pic>
      <p:pic>
        <p:nvPicPr>
          <p:cNvPr id="13" name="Image 12" descr="3.PNG"/>
          <p:cNvPicPr>
            <a:picLocks noChangeAspect="1"/>
          </p:cNvPicPr>
          <p:nvPr/>
        </p:nvPicPr>
        <p:blipFill>
          <a:blip r:embed="rId5"/>
          <a:stretch>
            <a:fillRect/>
          </a:stretch>
        </p:blipFill>
        <p:spPr>
          <a:xfrm>
            <a:off x="4325207" y="392572"/>
            <a:ext cx="1884350" cy="1507480"/>
          </a:xfrm>
          <a:prstGeom prst="rect">
            <a:avLst/>
          </a:prstGeom>
        </p:spPr>
      </p:pic>
      <p:pic>
        <p:nvPicPr>
          <p:cNvPr id="14" name="Image 13" descr="4.PNG"/>
          <p:cNvPicPr>
            <a:picLocks noChangeAspect="1"/>
          </p:cNvPicPr>
          <p:nvPr/>
        </p:nvPicPr>
        <p:blipFill>
          <a:blip r:embed="rId6"/>
          <a:stretch>
            <a:fillRect/>
          </a:stretch>
        </p:blipFill>
        <p:spPr>
          <a:xfrm>
            <a:off x="6545436" y="399031"/>
            <a:ext cx="1839861" cy="1774153"/>
          </a:xfrm>
          <a:prstGeom prst="rect">
            <a:avLst/>
          </a:prstGeom>
        </p:spPr>
      </p:pic>
      <p:pic>
        <p:nvPicPr>
          <p:cNvPr id="15" name="Image 14" descr="5.PNG"/>
          <p:cNvPicPr>
            <a:picLocks noChangeAspect="1"/>
          </p:cNvPicPr>
          <p:nvPr/>
        </p:nvPicPr>
        <p:blipFill>
          <a:blip r:embed="rId7"/>
          <a:stretch>
            <a:fillRect/>
          </a:stretch>
        </p:blipFill>
        <p:spPr>
          <a:xfrm>
            <a:off x="9075077" y="304160"/>
            <a:ext cx="1880900" cy="1880900"/>
          </a:xfrm>
          <a:prstGeom prst="rect">
            <a:avLst/>
          </a:prstGeom>
        </p:spPr>
      </p:pic>
      <p:pic>
        <p:nvPicPr>
          <p:cNvPr id="16" name="Image 15" descr="6.PNG"/>
          <p:cNvPicPr>
            <a:picLocks noChangeAspect="1"/>
          </p:cNvPicPr>
          <p:nvPr/>
        </p:nvPicPr>
        <p:blipFill>
          <a:blip r:embed="rId8"/>
          <a:stretch>
            <a:fillRect/>
          </a:stretch>
        </p:blipFill>
        <p:spPr>
          <a:xfrm>
            <a:off x="353956" y="2140006"/>
            <a:ext cx="1690836" cy="1909479"/>
          </a:xfrm>
          <a:prstGeom prst="rect">
            <a:avLst/>
          </a:prstGeom>
        </p:spPr>
      </p:pic>
      <p:pic>
        <p:nvPicPr>
          <p:cNvPr id="17" name="Image 16" descr="7.PNG"/>
          <p:cNvPicPr>
            <a:picLocks noChangeAspect="1"/>
          </p:cNvPicPr>
          <p:nvPr/>
        </p:nvPicPr>
        <p:blipFill>
          <a:blip r:embed="rId9"/>
          <a:stretch>
            <a:fillRect/>
          </a:stretch>
        </p:blipFill>
        <p:spPr>
          <a:xfrm>
            <a:off x="2519963" y="2328120"/>
            <a:ext cx="1954930" cy="1531361"/>
          </a:xfrm>
          <a:prstGeom prst="rect">
            <a:avLst/>
          </a:prstGeom>
        </p:spPr>
      </p:pic>
      <p:pic>
        <p:nvPicPr>
          <p:cNvPr id="18" name="Image 17" descr="8.PNG"/>
          <p:cNvPicPr>
            <a:picLocks noChangeAspect="1"/>
          </p:cNvPicPr>
          <p:nvPr/>
        </p:nvPicPr>
        <p:blipFill>
          <a:blip r:embed="rId10"/>
          <a:stretch>
            <a:fillRect/>
          </a:stretch>
        </p:blipFill>
        <p:spPr>
          <a:xfrm>
            <a:off x="9270171" y="2453854"/>
            <a:ext cx="1694797" cy="1797512"/>
          </a:xfrm>
          <a:prstGeom prst="rect">
            <a:avLst/>
          </a:prstGeom>
        </p:spPr>
      </p:pic>
      <p:pic>
        <p:nvPicPr>
          <p:cNvPr id="19" name="Image 18" descr="9.PNG"/>
          <p:cNvPicPr>
            <a:picLocks noChangeAspect="1"/>
          </p:cNvPicPr>
          <p:nvPr/>
        </p:nvPicPr>
        <p:blipFill>
          <a:blip r:embed="rId11"/>
          <a:stretch>
            <a:fillRect/>
          </a:stretch>
        </p:blipFill>
        <p:spPr>
          <a:xfrm>
            <a:off x="665193" y="4246768"/>
            <a:ext cx="1768742" cy="2047154"/>
          </a:xfrm>
          <a:prstGeom prst="rect">
            <a:avLst/>
          </a:prstGeom>
        </p:spPr>
      </p:pic>
      <p:pic>
        <p:nvPicPr>
          <p:cNvPr id="20" name="Image 19" descr="10.PNG"/>
          <p:cNvPicPr>
            <a:picLocks noChangeAspect="1"/>
          </p:cNvPicPr>
          <p:nvPr/>
        </p:nvPicPr>
        <p:blipFill>
          <a:blip r:embed="rId12"/>
          <a:stretch>
            <a:fillRect/>
          </a:stretch>
        </p:blipFill>
        <p:spPr>
          <a:xfrm>
            <a:off x="9243876" y="4379680"/>
            <a:ext cx="1714889" cy="2021120"/>
          </a:xfrm>
          <a:prstGeom prst="rect">
            <a:avLst/>
          </a:prstGeom>
        </p:spPr>
      </p:pic>
      <p:pic>
        <p:nvPicPr>
          <p:cNvPr id="21" name="Image 20" descr="11.PNG"/>
          <p:cNvPicPr>
            <a:picLocks noChangeAspect="1"/>
          </p:cNvPicPr>
          <p:nvPr/>
        </p:nvPicPr>
        <p:blipFill>
          <a:blip r:embed="rId13"/>
          <a:stretch>
            <a:fillRect/>
          </a:stretch>
        </p:blipFill>
        <p:spPr>
          <a:xfrm>
            <a:off x="2845425" y="3954517"/>
            <a:ext cx="1952206" cy="2294697"/>
          </a:xfrm>
          <a:prstGeom prst="rect">
            <a:avLst/>
          </a:prstGeom>
        </p:spPr>
      </p:pic>
      <p:pic>
        <p:nvPicPr>
          <p:cNvPr id="22" name="Image 21" descr="12.PNG"/>
          <p:cNvPicPr>
            <a:picLocks noChangeAspect="1"/>
          </p:cNvPicPr>
          <p:nvPr/>
        </p:nvPicPr>
        <p:blipFill>
          <a:blip r:embed="rId14"/>
          <a:stretch>
            <a:fillRect/>
          </a:stretch>
        </p:blipFill>
        <p:spPr>
          <a:xfrm>
            <a:off x="5436203" y="2658019"/>
            <a:ext cx="3253547" cy="2495872"/>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8" name="Image 7" descr="Dieu-espere-logo.jpg"/>
          <p:cNvPicPr>
            <a:picLocks noChangeAspect="1"/>
          </p:cNvPicPr>
          <p:nvPr/>
        </p:nvPicPr>
        <p:blipFill>
          <a:blip r:embed="rId3"/>
          <a:stretch>
            <a:fillRect/>
          </a:stretch>
        </p:blipFill>
        <p:spPr>
          <a:xfrm>
            <a:off x="1167246" y="1577108"/>
            <a:ext cx="2832849" cy="325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2288571" y="0"/>
            <a:ext cx="7627409" cy="769441"/>
          </a:xfrm>
          <a:prstGeom prst="rect">
            <a:avLst/>
          </a:prstGeom>
          <a:solidFill>
            <a:srgbClr val="99FF66"/>
          </a:solidFill>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wrap="none" lIns="91440" tIns="45720" rIns="91440" bIns="45720">
            <a:spAutoFit/>
          </a:bodyPr>
          <a:lstStyle/>
          <a:p>
            <a:pPr algn="ctr"/>
            <a:r>
              <a:rPr lang="fr-FR" sz="44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rPr>
              <a:t>A la rencontre du Seigneur</a:t>
            </a:r>
            <a:endParaRPr lang="fr-FR" sz="44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endParaRPr>
          </a:p>
        </p:txBody>
      </p:sp>
      <p:sp>
        <p:nvSpPr>
          <p:cNvPr id="13" name="Sous-titre 2"/>
          <p:cNvSpPr txBox="1">
            <a:spLocks/>
          </p:cNvSpPr>
          <p:nvPr/>
        </p:nvSpPr>
        <p:spPr>
          <a:xfrm>
            <a:off x="5515303" y="2310683"/>
            <a:ext cx="5222790" cy="1608173"/>
          </a:xfrm>
          <a:prstGeom prst="rect">
            <a:avLst/>
          </a:prstGeom>
          <a:solidFill>
            <a:srgbClr val="00B0F0"/>
          </a:solidFill>
          <a:ln w="28575">
            <a:solidFill>
              <a:srgbClr val="7030A0"/>
            </a:solidFill>
          </a:ln>
          <a:effectLst>
            <a:outerShdw blurRad="76200" dist="12700" dir="2700000" sy="-23000" kx="-800400" algn="bl" rotWithShape="0">
              <a:prstClr val="black">
                <a:alpha val="20000"/>
              </a:prstClr>
            </a:outerShdw>
          </a:effectLst>
          <a:scene3d>
            <a:camera prst="orthographicFront"/>
            <a:lightRig rig="threePt" dir="t"/>
          </a:scene3d>
          <a:sp3d>
            <a:bevelT w="139700" prst="cross"/>
          </a:sp3d>
        </p:spPr>
        <p:txBody>
          <a:bodyPr>
            <a:noAutofit/>
            <a:scene3d>
              <a:camera prst="orthographicFront"/>
              <a:lightRig rig="soft" dir="t">
                <a:rot lat="0" lon="0" rev="15600000"/>
              </a:lightRig>
            </a:scene3d>
            <a:sp3d extrusionH="57150" prstMaterial="softEdge">
              <a:bevelT w="25400" h="38100"/>
            </a:sp3d>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5400" b="1" i="0" u="none" strike="noStrike" kern="1200" cap="none" spc="0" normalizeH="0" baseline="0" noProof="0" dirty="0" smtClean="0">
                <a:ln/>
                <a:solidFill>
                  <a:schemeClr val="accent4"/>
                </a:solidFill>
                <a:effectLst>
                  <a:outerShdw blurRad="38100" dist="38100" dir="2700000" algn="tl">
                    <a:srgbClr val="000000">
                      <a:alpha val="43137"/>
                    </a:srgbClr>
                  </a:outerShdw>
                </a:effectLst>
                <a:uLnTx/>
                <a:uFillTx/>
                <a:latin typeface="Comic Sans MS" pitchFamily="66" charset="0"/>
              </a:rPr>
              <a:t>Le Royaume de Dieu</a:t>
            </a:r>
            <a:endParaRPr kumimoji="0" lang="fr-FR" sz="5400" b="1" i="0" u="none" strike="noStrike" kern="1200" cap="none" spc="0" normalizeH="0" baseline="0" noProof="0" dirty="0">
              <a:ln/>
              <a:solidFill>
                <a:schemeClr val="accent4"/>
              </a:solidFill>
              <a:effectLst>
                <a:outerShdw blurRad="38100" dist="38100" dir="2700000" algn="tl">
                  <a:srgbClr val="000000">
                    <a:alpha val="43137"/>
                  </a:srgbClr>
                </a:outerShdw>
              </a:effectLst>
              <a:uLnTx/>
              <a:uFillTx/>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99751" y="229453"/>
            <a:ext cx="9996617"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1 : Temps de prière </a:t>
            </a:r>
            <a:r>
              <a:rPr lang="fr-FR" sz="2400" b="1" dirty="0" smtClean="0">
                <a:solidFill>
                  <a:srgbClr val="FFFF00"/>
                </a:solidFill>
                <a:latin typeface="Times New Roman" panose="02020603050405020304" pitchFamily="18" charset="0"/>
                <a:cs typeface="Times New Roman" panose="02020603050405020304" pitchFamily="18" charset="0"/>
              </a:rPr>
              <a:t>(chant 1</a:t>
            </a:r>
            <a:r>
              <a:rPr lang="fr-FR" sz="2400" b="1" baseline="30000" dirty="0" smtClean="0">
                <a:solidFill>
                  <a:srgbClr val="FFFF00"/>
                </a:solidFill>
                <a:latin typeface="Times New Roman" panose="02020603050405020304" pitchFamily="18" charset="0"/>
                <a:cs typeface="Times New Roman" panose="02020603050405020304" pitchFamily="18" charset="0"/>
              </a:rPr>
              <a:t>er</a:t>
            </a:r>
            <a:r>
              <a:rPr lang="fr-FR" sz="2400" b="1" dirty="0" smtClean="0">
                <a:solidFill>
                  <a:srgbClr val="FFFF00"/>
                </a:solidFill>
                <a:latin typeface="Times New Roman" panose="02020603050405020304" pitchFamily="18" charset="0"/>
                <a:cs typeface="Times New Roman" panose="02020603050405020304" pitchFamily="18" charset="0"/>
              </a:rPr>
              <a:t> couplet)</a:t>
            </a:r>
            <a:endParaRPr lang="fr-FR" sz="2400" i="1" dirty="0" smtClean="0">
              <a:solidFill>
                <a:srgbClr val="FFFF00"/>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8687" y="4333233"/>
            <a:ext cx="1301767" cy="173792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22248" y="3604184"/>
            <a:ext cx="1847850" cy="2466975"/>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17129" y="3331434"/>
            <a:ext cx="2739725" cy="273972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277998" y="1903971"/>
            <a:ext cx="4139645" cy="4167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ZoneTexte 12">
            <a:hlinkClick r:id="rId7"/>
          </p:cNvPr>
          <p:cNvSpPr txBox="1"/>
          <p:nvPr/>
        </p:nvSpPr>
        <p:spPr>
          <a:xfrm>
            <a:off x="1151554" y="1875175"/>
            <a:ext cx="4607979" cy="584775"/>
          </a:xfrm>
          <a:prstGeom prst="rect">
            <a:avLst/>
          </a:prstGeom>
          <a:effectLst>
            <a:outerShdw blurRad="76200" dist="12700" dir="8100000" sy="-23000" kx="800400" algn="br" rotWithShape="0">
              <a:prstClr val="black">
                <a:alpha val="20000"/>
              </a:prstClr>
            </a:outerShdw>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solidFill>
                  <a:srgbClr val="7030A0"/>
                </a:solidFill>
                <a:latin typeface="Comic Sans MS" pitchFamily="66" charset="0"/>
                <a:cs typeface="Times New Roman" panose="02020603050405020304" pitchFamily="18" charset="0"/>
              </a:rPr>
              <a:t>Un arbre va grandir</a:t>
            </a:r>
            <a:endParaRPr lang="fr-FR" sz="3200" b="1" dirty="0">
              <a:solidFill>
                <a:srgbClr val="7030A0"/>
              </a:solidFill>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3716977" y="0"/>
            <a:ext cx="4762005" cy="523220"/>
          </a:xfrm>
          <a:prstGeom prst="rect">
            <a:avLst/>
          </a:prstGeom>
          <a:solidFill>
            <a:schemeClr val="accent2">
              <a:lumMod val="40000"/>
              <a:lumOff val="60000"/>
            </a:schemeClr>
          </a:solidFill>
          <a:effectLst>
            <a:outerShdw blurRad="76200" dir="18900000" sy="23000" kx="-1200000" algn="bl" rotWithShape="0">
              <a:prstClr val="black">
                <a:alpha val="20000"/>
              </a:prstClr>
            </a:outerShdw>
          </a:effectLst>
          <a:scene3d>
            <a:camera prst="orthographicFront"/>
            <a:lightRig rig="glow" dir="tl">
              <a:rot lat="0" lon="0" rev="5400000"/>
            </a:lightRig>
          </a:scene3d>
          <a:sp3d>
            <a:bevelT w="152400" h="50800" prst="softRound"/>
          </a:sp3d>
        </p:spPr>
        <p:txBody>
          <a:bodyPr wrap="square" lIns="91440" tIns="45720" rIns="91440" bIns="45720">
            <a:spAutoFit/>
            <a:sp3d contourW="12700">
              <a:bevelT w="25400" h="25400"/>
              <a:contourClr>
                <a:schemeClr val="accent6">
                  <a:shade val="73000"/>
                </a:schemeClr>
              </a:contourClr>
            </a:sp3d>
          </a:bodyPr>
          <a:lstStyle/>
          <a:p>
            <a:pPr algn="ctr"/>
            <a:r>
              <a:rPr lang="fr-FR" sz="2800" b="1" cap="none" spc="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UN ARBRE VA GRANDIR</a:t>
            </a:r>
            <a:endParaRPr lang="fr-FR" sz="2800" b="1" cap="none" spc="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graphicFrame>
        <p:nvGraphicFramePr>
          <p:cNvPr id="8" name="Tableau 7"/>
          <p:cNvGraphicFramePr>
            <a:graphicFrameLocks noGrp="1"/>
          </p:cNvGraphicFramePr>
          <p:nvPr/>
        </p:nvGraphicFramePr>
        <p:xfrm>
          <a:off x="308757" y="731520"/>
          <a:ext cx="11566568" cy="4754880"/>
        </p:xfrm>
        <a:graphic>
          <a:graphicData uri="http://schemas.openxmlformats.org/drawingml/2006/table">
            <a:tbl>
              <a:tblPr firstRow="1" bandRow="1">
                <a:tableStyleId>{5C22544A-7EE6-4342-B048-85BDC9FD1C3A}</a:tableStyleId>
              </a:tblPr>
              <a:tblGrid>
                <a:gridCol w="3906589"/>
                <a:gridCol w="3829989"/>
                <a:gridCol w="3829990"/>
              </a:tblGrid>
              <a:tr h="370840">
                <a:tc>
                  <a:txBody>
                    <a:bodyPr/>
                    <a:lstStyle/>
                    <a:p>
                      <a:r>
                        <a:rPr lang="fr-FR" sz="1800" b="1" i="1" kern="1200" baseline="0" dirty="0" smtClean="0">
                          <a:solidFill>
                            <a:srgbClr val="FFFF00"/>
                          </a:solidFill>
                          <a:latin typeface="Times New Roman" pitchFamily="18" charset="0"/>
                          <a:ea typeface="+mn-ea"/>
                          <a:cs typeface="Times New Roman" pitchFamily="18" charset="0"/>
                        </a:rPr>
                        <a:t>Refrain</a:t>
                      </a:r>
                    </a:p>
                    <a:p>
                      <a:r>
                        <a:rPr lang="fr-FR" sz="1800" b="1" i="1" kern="1200" baseline="0" dirty="0" smtClean="0">
                          <a:solidFill>
                            <a:srgbClr val="FFFF00"/>
                          </a:solidFill>
                          <a:latin typeface="Times New Roman" pitchFamily="18" charset="0"/>
                          <a:ea typeface="+mn-ea"/>
                          <a:cs typeface="Times New Roman" pitchFamily="18" charset="0"/>
                        </a:rPr>
                        <a:t>Un arbre va grandir</a:t>
                      </a:r>
                    </a:p>
                    <a:p>
                      <a:r>
                        <a:rPr lang="fr-FR" sz="1800" b="1" i="1" kern="1200" baseline="0" dirty="0" smtClean="0">
                          <a:solidFill>
                            <a:srgbClr val="FFFF00"/>
                          </a:solidFill>
                          <a:latin typeface="Times New Roman" pitchFamily="18" charset="0"/>
                          <a:ea typeface="+mn-ea"/>
                          <a:cs typeface="Times New Roman" pitchFamily="18" charset="0"/>
                        </a:rPr>
                        <a:t>Planté au cœur des hommes</a:t>
                      </a:r>
                    </a:p>
                    <a:p>
                      <a:r>
                        <a:rPr lang="fr-FR" sz="1800" b="1" i="1" kern="1200" baseline="0" dirty="0" smtClean="0">
                          <a:solidFill>
                            <a:srgbClr val="FFFF00"/>
                          </a:solidFill>
                          <a:latin typeface="Times New Roman" pitchFamily="18" charset="0"/>
                          <a:ea typeface="+mn-ea"/>
                          <a:cs typeface="Times New Roman" pitchFamily="18" charset="0"/>
                        </a:rPr>
                        <a:t>Un arbre va surgir</a:t>
                      </a:r>
                    </a:p>
                    <a:p>
                      <a:r>
                        <a:rPr lang="fr-FR" sz="1800" b="1" i="1" kern="1200" baseline="0" dirty="0" smtClean="0">
                          <a:solidFill>
                            <a:srgbClr val="FFFF00"/>
                          </a:solidFill>
                          <a:latin typeface="Times New Roman" pitchFamily="18" charset="0"/>
                          <a:ea typeface="+mn-ea"/>
                          <a:cs typeface="Times New Roman" pitchFamily="18" charset="0"/>
                        </a:rPr>
                        <a:t>Et réveiller le monde</a:t>
                      </a:r>
                    </a:p>
                    <a:p>
                      <a:r>
                        <a:rPr lang="fr-FR" sz="1800" b="1" i="1" kern="1200" baseline="0" dirty="0" smtClean="0">
                          <a:solidFill>
                            <a:srgbClr val="FFFF00"/>
                          </a:solidFill>
                          <a:latin typeface="Times New Roman" pitchFamily="18" charset="0"/>
                          <a:ea typeface="+mn-ea"/>
                          <a:cs typeface="Times New Roman" pitchFamily="18" charset="0"/>
                        </a:rPr>
                        <a:t>Un arbre va grandir</a:t>
                      </a:r>
                    </a:p>
                    <a:p>
                      <a:r>
                        <a:rPr lang="fr-FR" sz="1800" b="1" i="1" kern="1200" baseline="0" dirty="0" smtClean="0">
                          <a:solidFill>
                            <a:srgbClr val="FFFF00"/>
                          </a:solidFill>
                          <a:latin typeface="Times New Roman" pitchFamily="18" charset="0"/>
                          <a:ea typeface="+mn-ea"/>
                          <a:cs typeface="Times New Roman" pitchFamily="18" charset="0"/>
                        </a:rPr>
                        <a:t>Et transformer le monde</a:t>
                      </a:r>
                    </a:p>
                    <a:p>
                      <a:r>
                        <a:rPr lang="fr-FR" sz="1800" b="1" i="1" kern="1200" baseline="0" dirty="0" smtClean="0">
                          <a:solidFill>
                            <a:srgbClr val="FFFF00"/>
                          </a:solidFill>
                          <a:latin typeface="Times New Roman" pitchFamily="18" charset="0"/>
                          <a:ea typeface="+mn-ea"/>
                          <a:cs typeface="Times New Roman" pitchFamily="18" charset="0"/>
                        </a:rPr>
                        <a:t>Avec tous ceux qui sèment (s’aiment)</a:t>
                      </a:r>
                    </a:p>
                    <a:p>
                      <a:r>
                        <a:rPr lang="fr-FR" sz="1800" b="1" i="1" kern="1200" baseline="0" dirty="0" smtClean="0">
                          <a:solidFill>
                            <a:srgbClr val="FFFF00"/>
                          </a:solidFill>
                          <a:latin typeface="Times New Roman" pitchFamily="18" charset="0"/>
                          <a:ea typeface="+mn-ea"/>
                          <a:cs typeface="Times New Roman" pitchFamily="18" charset="0"/>
                        </a:rPr>
                        <a:t>On le verra fleurir</a:t>
                      </a:r>
                    </a:p>
                    <a:p>
                      <a:r>
                        <a:rPr lang="fr-FR" sz="1800" b="1" kern="1200" baseline="0" dirty="0" smtClean="0">
                          <a:solidFill>
                            <a:schemeClr val="lt1"/>
                          </a:solidFill>
                          <a:latin typeface="Times New Roman" pitchFamily="18" charset="0"/>
                          <a:ea typeface="+mn-ea"/>
                          <a:cs typeface="Times New Roman" pitchFamily="18" charset="0"/>
                        </a:rPr>
                        <a:t>1</a:t>
                      </a:r>
                    </a:p>
                    <a:p>
                      <a:r>
                        <a:rPr lang="fr-FR" sz="1800" b="1" kern="1200" baseline="0" dirty="0" smtClean="0">
                          <a:solidFill>
                            <a:schemeClr val="lt1"/>
                          </a:solidFill>
                          <a:latin typeface="Times New Roman" pitchFamily="18" charset="0"/>
                          <a:ea typeface="+mn-ea"/>
                          <a:cs typeface="Times New Roman" pitchFamily="18" charset="0"/>
                        </a:rPr>
                        <a:t>Un arbre avec des noms couleur jardin</a:t>
                      </a:r>
                    </a:p>
                    <a:p>
                      <a:r>
                        <a:rPr lang="fr-FR" sz="1800" b="1" kern="1200" baseline="0" dirty="0" smtClean="0">
                          <a:solidFill>
                            <a:schemeClr val="lt1"/>
                          </a:solidFill>
                          <a:latin typeface="Times New Roman" pitchFamily="18" charset="0"/>
                          <a:ea typeface="+mn-ea"/>
                          <a:cs typeface="Times New Roman" pitchFamily="18" charset="0"/>
                        </a:rPr>
                        <a:t>Un arbre issu d'un peuple de témoins</a:t>
                      </a:r>
                    </a:p>
                    <a:p>
                      <a:r>
                        <a:rPr lang="fr-FR" sz="1800" b="1" kern="1200" baseline="0" dirty="0" smtClean="0">
                          <a:solidFill>
                            <a:schemeClr val="lt1"/>
                          </a:solidFill>
                          <a:latin typeface="Times New Roman" pitchFamily="18" charset="0"/>
                          <a:ea typeface="+mn-ea"/>
                          <a:cs typeface="Times New Roman" pitchFamily="18" charset="0"/>
                        </a:rPr>
                        <a:t>Prophètes et croyants</a:t>
                      </a:r>
                    </a:p>
                    <a:p>
                      <a:r>
                        <a:rPr lang="fr-FR" sz="1800" b="1" kern="1200" baseline="0" dirty="0" smtClean="0">
                          <a:solidFill>
                            <a:schemeClr val="lt1"/>
                          </a:solidFill>
                          <a:latin typeface="Times New Roman" pitchFamily="18" charset="0"/>
                          <a:ea typeface="+mn-ea"/>
                          <a:cs typeface="Times New Roman" pitchFamily="18" charset="0"/>
                        </a:rPr>
                        <a:t>D'hier, de maintenant</a:t>
                      </a:r>
                    </a:p>
                    <a:p>
                      <a:r>
                        <a:rPr lang="fr-FR" sz="1800" b="1" kern="1200" baseline="0" dirty="0" smtClean="0">
                          <a:solidFill>
                            <a:schemeClr val="lt1"/>
                          </a:solidFill>
                          <a:latin typeface="Times New Roman" pitchFamily="18" charset="0"/>
                          <a:ea typeface="+mn-ea"/>
                          <a:cs typeface="Times New Roman" pitchFamily="18" charset="0"/>
                        </a:rPr>
                        <a:t>Racines au fil du temps</a:t>
                      </a:r>
                    </a:p>
                    <a:p>
                      <a:r>
                        <a:rPr lang="fr-FR" sz="1800" b="1" kern="1200" baseline="0" dirty="0" smtClean="0">
                          <a:solidFill>
                            <a:schemeClr val="lt1"/>
                          </a:solidFill>
                          <a:latin typeface="Times New Roman" pitchFamily="18" charset="0"/>
                          <a:ea typeface="+mn-ea"/>
                          <a:cs typeface="Times New Roman" pitchFamily="18" charset="0"/>
                        </a:rPr>
                        <a:t>Sève d'un peuple de vivants</a:t>
                      </a:r>
                    </a:p>
                  </a:txBody>
                  <a:tcPr/>
                </a:tc>
                <a:tc>
                  <a:txBody>
                    <a:bodyPr/>
                    <a:lstStyle/>
                    <a:p>
                      <a:r>
                        <a:rPr lang="fr-FR" sz="1800" b="1" kern="1200" baseline="0" dirty="0" smtClean="0">
                          <a:solidFill>
                            <a:schemeClr val="bg1"/>
                          </a:solidFill>
                          <a:latin typeface="Times New Roman" pitchFamily="18" charset="0"/>
                          <a:ea typeface="+mn-ea"/>
                          <a:cs typeface="Times New Roman" pitchFamily="18" charset="0"/>
                        </a:rPr>
                        <a:t>2</a:t>
                      </a:r>
                    </a:p>
                    <a:p>
                      <a:r>
                        <a:rPr lang="fr-FR" sz="1800" b="1" kern="1200" baseline="0" dirty="0" smtClean="0">
                          <a:solidFill>
                            <a:schemeClr val="bg1"/>
                          </a:solidFill>
                          <a:latin typeface="Times New Roman" pitchFamily="18" charset="0"/>
                          <a:ea typeface="+mn-ea"/>
                          <a:cs typeface="Times New Roman" pitchFamily="18" charset="0"/>
                        </a:rPr>
                        <a:t>Un arbre avec un corps solide et fort</a:t>
                      </a:r>
                    </a:p>
                    <a:p>
                      <a:r>
                        <a:rPr lang="fr-FR" sz="1800" b="1" kern="1200" baseline="0" dirty="0" smtClean="0">
                          <a:solidFill>
                            <a:schemeClr val="bg1"/>
                          </a:solidFill>
                          <a:latin typeface="Times New Roman" pitchFamily="18" charset="0"/>
                          <a:ea typeface="+mn-ea"/>
                          <a:cs typeface="Times New Roman" pitchFamily="18" charset="0"/>
                        </a:rPr>
                        <a:t>Un arbre au cœur qui bat après la mort</a:t>
                      </a:r>
                    </a:p>
                    <a:p>
                      <a:r>
                        <a:rPr lang="fr-FR" sz="1800" b="1" kern="1200" baseline="0" dirty="0" smtClean="0">
                          <a:solidFill>
                            <a:schemeClr val="bg1"/>
                          </a:solidFill>
                          <a:latin typeface="Times New Roman" pitchFamily="18" charset="0"/>
                          <a:ea typeface="+mn-ea"/>
                          <a:cs typeface="Times New Roman" pitchFamily="18" charset="0"/>
                        </a:rPr>
                        <a:t>Chemin vers notre Dieu</a:t>
                      </a:r>
                    </a:p>
                    <a:p>
                      <a:r>
                        <a:rPr lang="fr-FR" sz="1800" b="1" kern="1200" baseline="0" dirty="0" smtClean="0">
                          <a:solidFill>
                            <a:schemeClr val="bg1"/>
                          </a:solidFill>
                          <a:latin typeface="Times New Roman" pitchFamily="18" charset="0"/>
                          <a:ea typeface="+mn-ea"/>
                          <a:cs typeface="Times New Roman" pitchFamily="18" charset="0"/>
                        </a:rPr>
                        <a:t>Partout et en tous lieux</a:t>
                      </a:r>
                    </a:p>
                    <a:p>
                      <a:r>
                        <a:rPr lang="fr-FR" sz="1800" b="1" kern="1200" baseline="0" dirty="0" smtClean="0">
                          <a:solidFill>
                            <a:schemeClr val="bg1"/>
                          </a:solidFill>
                          <a:latin typeface="Times New Roman" pitchFamily="18" charset="0"/>
                          <a:ea typeface="+mn-ea"/>
                          <a:cs typeface="Times New Roman" pitchFamily="18" charset="0"/>
                        </a:rPr>
                        <a:t>La vie un don précieux</a:t>
                      </a:r>
                    </a:p>
                    <a:p>
                      <a:r>
                        <a:rPr lang="fr-FR" sz="1800" b="1" kern="1200" baseline="0" dirty="0" smtClean="0">
                          <a:solidFill>
                            <a:schemeClr val="bg1"/>
                          </a:solidFill>
                          <a:latin typeface="Times New Roman" pitchFamily="18" charset="0"/>
                          <a:ea typeface="+mn-ea"/>
                          <a:cs typeface="Times New Roman" pitchFamily="18" charset="0"/>
                        </a:rPr>
                        <a:t>Sève d'un peuple bienheureux</a:t>
                      </a:r>
                      <a:endParaRPr kumimoji="0" lang="fr-FR" sz="1400" b="1" i="0" u="none" strike="noStrike" cap="none" normalizeH="0" baseline="0" dirty="0" smtClean="0">
                        <a:ln>
                          <a:noFill/>
                        </a:ln>
                        <a:solidFill>
                          <a:schemeClr val="bg1"/>
                        </a:solidFill>
                        <a:effectLst/>
                        <a:latin typeface="Times New Roman" pitchFamily="18" charset="0"/>
                        <a:cs typeface="Times New Roman" pitchFamily="18" charset="0"/>
                      </a:endParaRPr>
                    </a:p>
                    <a:p>
                      <a:pPr algn="l"/>
                      <a:endParaRPr lang="fr-FR" b="1" dirty="0">
                        <a:solidFill>
                          <a:schemeClr val="bg1"/>
                        </a:solidFill>
                        <a:latin typeface="Times New Roman" pitchFamily="18" charset="0"/>
                        <a:cs typeface="Times New Roman" pitchFamily="18" charset="0"/>
                      </a:endParaRPr>
                    </a:p>
                  </a:txBody>
                  <a:tcPr/>
                </a:tc>
                <a:tc>
                  <a:txBody>
                    <a:bodyPr/>
                    <a:lstStyle/>
                    <a:p>
                      <a:r>
                        <a:rPr lang="fr-FR" sz="1800" b="1" kern="1200" baseline="0" dirty="0" smtClean="0">
                          <a:solidFill>
                            <a:schemeClr val="lt1"/>
                          </a:solidFill>
                          <a:latin typeface="Times New Roman" pitchFamily="18" charset="0"/>
                          <a:ea typeface="+mn-ea"/>
                          <a:cs typeface="Times New Roman" pitchFamily="18" charset="0"/>
                        </a:rPr>
                        <a:t>3</a:t>
                      </a:r>
                    </a:p>
                    <a:p>
                      <a:r>
                        <a:rPr lang="fr-FR" sz="1800" b="1" kern="1200" baseline="0" dirty="0" smtClean="0">
                          <a:solidFill>
                            <a:schemeClr val="lt1"/>
                          </a:solidFill>
                          <a:latin typeface="Times New Roman" pitchFamily="18" charset="0"/>
                          <a:ea typeface="+mn-ea"/>
                          <a:cs typeface="Times New Roman" pitchFamily="18" charset="0"/>
                        </a:rPr>
                        <a:t>Un arbre avec des bras tendus si haut</a:t>
                      </a:r>
                    </a:p>
                    <a:p>
                      <a:r>
                        <a:rPr lang="fr-FR" sz="1800" b="1" kern="1200" baseline="0" dirty="0" smtClean="0">
                          <a:solidFill>
                            <a:schemeClr val="lt1"/>
                          </a:solidFill>
                          <a:latin typeface="Times New Roman" pitchFamily="18" charset="0"/>
                          <a:ea typeface="+mn-ea"/>
                          <a:cs typeface="Times New Roman" pitchFamily="18" charset="0"/>
                        </a:rPr>
                        <a:t>Un arbre pour qui la vie est un cadeau</a:t>
                      </a:r>
                    </a:p>
                    <a:p>
                      <a:r>
                        <a:rPr lang="fr-FR" sz="1800" b="1" kern="1200" baseline="0" dirty="0" smtClean="0">
                          <a:solidFill>
                            <a:schemeClr val="lt1"/>
                          </a:solidFill>
                          <a:latin typeface="Times New Roman" pitchFamily="18" charset="0"/>
                          <a:ea typeface="+mn-ea"/>
                          <a:cs typeface="Times New Roman" pitchFamily="18" charset="0"/>
                        </a:rPr>
                        <a:t>Prières de merci</a:t>
                      </a:r>
                    </a:p>
                    <a:p>
                      <a:r>
                        <a:rPr lang="fr-FR" sz="1800" b="1" kern="1200" baseline="0" dirty="0" smtClean="0">
                          <a:solidFill>
                            <a:schemeClr val="lt1"/>
                          </a:solidFill>
                          <a:latin typeface="Times New Roman" pitchFamily="18" charset="0"/>
                          <a:ea typeface="+mn-ea"/>
                          <a:cs typeface="Times New Roman" pitchFamily="18" charset="0"/>
                        </a:rPr>
                        <a:t>De jour comme de nuit</a:t>
                      </a:r>
                    </a:p>
                    <a:p>
                      <a:r>
                        <a:rPr lang="fr-FR" sz="1800" b="1" kern="1200" baseline="0" dirty="0" smtClean="0">
                          <a:solidFill>
                            <a:schemeClr val="lt1"/>
                          </a:solidFill>
                          <a:latin typeface="Times New Roman" pitchFamily="18" charset="0"/>
                          <a:ea typeface="+mn-ea"/>
                          <a:cs typeface="Times New Roman" pitchFamily="18" charset="0"/>
                        </a:rPr>
                        <a:t>Des mains qui sont unies</a:t>
                      </a:r>
                    </a:p>
                    <a:p>
                      <a:r>
                        <a:rPr lang="fr-FR" sz="1800" b="1" kern="1200" baseline="0" dirty="0" smtClean="0">
                          <a:solidFill>
                            <a:schemeClr val="lt1"/>
                          </a:solidFill>
                          <a:latin typeface="Times New Roman" pitchFamily="18" charset="0"/>
                          <a:ea typeface="+mn-ea"/>
                          <a:cs typeface="Times New Roman" pitchFamily="18" charset="0"/>
                        </a:rPr>
                        <a:t>Sève d'un peuple qui fleurit</a:t>
                      </a:r>
                    </a:p>
                    <a:p>
                      <a:r>
                        <a:rPr lang="fr-FR" sz="1800" b="1" kern="1200" baseline="0" dirty="0" smtClean="0">
                          <a:solidFill>
                            <a:schemeClr val="lt1"/>
                          </a:solidFill>
                          <a:latin typeface="Times New Roman" pitchFamily="18" charset="0"/>
                          <a:ea typeface="+mn-ea"/>
                          <a:cs typeface="Times New Roman" pitchFamily="18" charset="0"/>
                        </a:rPr>
                        <a:t>4</a:t>
                      </a:r>
                    </a:p>
                    <a:p>
                      <a:r>
                        <a:rPr lang="fr-FR" sz="1800" b="1" kern="1200" baseline="0" dirty="0" smtClean="0">
                          <a:solidFill>
                            <a:schemeClr val="lt1"/>
                          </a:solidFill>
                          <a:latin typeface="Times New Roman" pitchFamily="18" charset="0"/>
                          <a:ea typeface="+mn-ea"/>
                          <a:cs typeface="Times New Roman" pitchFamily="18" charset="0"/>
                        </a:rPr>
                        <a:t>Un arbre qui fait danser chaque saison</a:t>
                      </a:r>
                    </a:p>
                    <a:p>
                      <a:r>
                        <a:rPr lang="fr-FR" sz="1800" b="1" kern="1200" baseline="0" dirty="0" smtClean="0">
                          <a:solidFill>
                            <a:schemeClr val="lt1"/>
                          </a:solidFill>
                          <a:latin typeface="Times New Roman" pitchFamily="18" charset="0"/>
                          <a:ea typeface="+mn-ea"/>
                          <a:cs typeface="Times New Roman" pitchFamily="18" charset="0"/>
                        </a:rPr>
                        <a:t>Un arbre, une promesse, une moisson</a:t>
                      </a:r>
                    </a:p>
                    <a:p>
                      <a:r>
                        <a:rPr lang="fr-FR" sz="1800" b="1" kern="1200" baseline="0" dirty="0" smtClean="0">
                          <a:solidFill>
                            <a:schemeClr val="lt1"/>
                          </a:solidFill>
                          <a:latin typeface="Times New Roman" pitchFamily="18" charset="0"/>
                          <a:ea typeface="+mn-ea"/>
                          <a:cs typeface="Times New Roman" pitchFamily="18" charset="0"/>
                        </a:rPr>
                        <a:t>Semence à travers champs</a:t>
                      </a:r>
                    </a:p>
                    <a:p>
                      <a:r>
                        <a:rPr lang="fr-FR" sz="1800" b="1" kern="1200" baseline="0" dirty="0" smtClean="0">
                          <a:solidFill>
                            <a:schemeClr val="lt1"/>
                          </a:solidFill>
                          <a:latin typeface="Times New Roman" pitchFamily="18" charset="0"/>
                          <a:ea typeface="+mn-ea"/>
                          <a:cs typeface="Times New Roman" pitchFamily="18" charset="0"/>
                        </a:rPr>
                        <a:t>Demain, en ce moment</a:t>
                      </a:r>
                    </a:p>
                    <a:p>
                      <a:r>
                        <a:rPr lang="fr-FR" sz="1800" b="1" kern="1200" baseline="0" dirty="0" smtClean="0">
                          <a:solidFill>
                            <a:schemeClr val="lt1"/>
                          </a:solidFill>
                          <a:latin typeface="Times New Roman" pitchFamily="18" charset="0"/>
                          <a:ea typeface="+mn-ea"/>
                          <a:cs typeface="Times New Roman" pitchFamily="18" charset="0"/>
                        </a:rPr>
                        <a:t>Des graines de plein vent</a:t>
                      </a:r>
                    </a:p>
                    <a:p>
                      <a:r>
                        <a:rPr lang="fr-FR" sz="1800" b="1" kern="1200" baseline="0" dirty="0" smtClean="0">
                          <a:solidFill>
                            <a:schemeClr val="lt1"/>
                          </a:solidFill>
                          <a:latin typeface="Times New Roman" pitchFamily="18" charset="0"/>
                          <a:ea typeface="+mn-ea"/>
                          <a:cs typeface="Times New Roman" pitchFamily="18" charset="0"/>
                        </a:rPr>
                        <a:t>Sève d'un peuple de Printemps</a:t>
                      </a:r>
                      <a:endParaRPr lang="fr-FR" b="1" i="0" dirty="0">
                        <a:solidFill>
                          <a:schemeClr val="bg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767016" y="229453"/>
            <a:ext cx="8674443" cy="646331"/>
          </a:xfrm>
          <a:prstGeom prst="rect">
            <a:avLst/>
          </a:prstGeom>
          <a:solidFill>
            <a:srgbClr val="C00000"/>
          </a:solidFill>
          <a:ln w="76200">
            <a:solidFill>
              <a:srgbClr val="FF0000"/>
            </a:solidFill>
          </a:ln>
          <a:effectLst>
            <a:outerShdw blurRad="76200" dist="12700" dir="8100000" sy="-23000" kx="800400" algn="br" rotWithShape="0">
              <a:prstClr val="black">
                <a:alpha val="20000"/>
              </a:prstClr>
            </a:outerShdw>
          </a:effectLst>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2141" y="1511838"/>
            <a:ext cx="4298894" cy="304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571852" y="3644187"/>
            <a:ext cx="3485222" cy="2790955"/>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4877366" y="1523713"/>
            <a:ext cx="6601216" cy="1938992"/>
          </a:xfrm>
          <a:prstGeom prst="rect">
            <a:avLst/>
          </a:prstGeom>
          <a:solidFill>
            <a:schemeClr val="accent1">
              <a:lumMod val="20000"/>
              <a:lumOff val="80000"/>
            </a:schemeClr>
          </a:solidFill>
        </p:spPr>
        <p:txBody>
          <a:bodyPr wrap="square" rtlCol="0">
            <a:spAutoFit/>
          </a:bodyPr>
          <a:lstStyle/>
          <a:p>
            <a:pPr algn="just"/>
            <a:r>
              <a:rPr lang="fr-FR" sz="2400" dirty="0">
                <a:latin typeface="Comic Sans MS" pitchFamily="66" charset="0"/>
                <a:cs typeface="Times New Roman" panose="02020603050405020304" pitchFamily="18" charset="0"/>
              </a:rPr>
              <a:t>Dieu nous invite à choisir la vie par son Fils Jésus Christ. Comme à l’homme riche, il nous dit « comment avoir la vie éternelle ». Il nous laisse libres de choisir de participer à son Royaume.</a:t>
            </a: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6" name="Rectangle 5"/>
          <p:cNvSpPr/>
          <p:nvPr/>
        </p:nvSpPr>
        <p:spPr>
          <a:xfrm>
            <a:off x="748147" y="323280"/>
            <a:ext cx="5225141" cy="6124754"/>
          </a:xfrm>
          <a:prstGeom prst="rect">
            <a:avLst/>
          </a:prstGeom>
        </p:spPr>
        <p:txBody>
          <a:bodyPr wrap="square">
            <a:spAutoFit/>
          </a:bodyPr>
          <a:lstStyle/>
          <a:p>
            <a:r>
              <a:rPr lang="fr-FR" sz="2800" b="1" dirty="0" smtClean="0">
                <a:solidFill>
                  <a:srgbClr val="FF0000"/>
                </a:solidFill>
                <a:effectLst>
                  <a:outerShdw blurRad="38100" dist="38100" dir="2700000" algn="tl">
                    <a:srgbClr val="000000">
                      <a:alpha val="43137"/>
                    </a:srgbClr>
                  </a:outerShdw>
                </a:effectLst>
                <a:latin typeface="Comic Sans MS" pitchFamily="66" charset="0"/>
              </a:rPr>
              <a:t>Nous avons vu comment nous sommes amenés à poser des choix dans notre vie. Certains choix nous </a:t>
            </a:r>
            <a:r>
              <a:rPr lang="fr-FR" sz="2800" b="1" dirty="0" smtClean="0">
                <a:effectLst>
                  <a:outerShdw blurRad="38100" dist="38100" dir="2700000" algn="tl">
                    <a:srgbClr val="000000">
                      <a:alpha val="43137"/>
                    </a:srgbClr>
                  </a:outerShdw>
                </a:effectLst>
                <a:latin typeface="Comic Sans MS" pitchFamily="66" charset="0"/>
              </a:rPr>
              <a:t>permettent </a:t>
            </a:r>
            <a:r>
              <a:rPr lang="fr-FR" sz="2800" b="1" dirty="0" smtClean="0">
                <a:solidFill>
                  <a:srgbClr val="0000FF"/>
                </a:solidFill>
                <a:effectLst>
                  <a:outerShdw blurRad="38100" dist="38100" dir="2700000" algn="tl">
                    <a:srgbClr val="000000">
                      <a:alpha val="43137"/>
                    </a:srgbClr>
                  </a:outerShdw>
                </a:effectLst>
                <a:latin typeface="Comic Sans MS" pitchFamily="66" charset="0"/>
              </a:rPr>
              <a:t>de faire grandir un peu plus la vie en nous et d'autres, non. </a:t>
            </a:r>
          </a:p>
          <a:p>
            <a:r>
              <a:rPr lang="fr-FR" sz="2800" b="1" dirty="0" smtClean="0">
                <a:solidFill>
                  <a:srgbClr val="0000FF"/>
                </a:solidFill>
                <a:effectLst>
                  <a:outerShdw blurRad="38100" dist="38100" dir="2700000" algn="tl">
                    <a:srgbClr val="000000">
                      <a:alpha val="43137"/>
                    </a:srgbClr>
                  </a:outerShdw>
                </a:effectLst>
                <a:latin typeface="Comic Sans MS" pitchFamily="66" charset="0"/>
              </a:rPr>
              <a:t>Dieu nous invite à choisir la vie, la vie avec lui, </a:t>
            </a:r>
            <a:r>
              <a:rPr lang="fr-FR" sz="2800" b="1" dirty="0" smtClean="0">
                <a:solidFill>
                  <a:srgbClr val="00B050"/>
                </a:solidFill>
                <a:effectLst>
                  <a:outerShdw blurRad="38100" dist="38100" dir="2700000" algn="tl">
                    <a:srgbClr val="000000">
                      <a:alpha val="43137"/>
                    </a:srgbClr>
                  </a:outerShdw>
                </a:effectLst>
                <a:latin typeface="Comic Sans MS" pitchFamily="66" charset="0"/>
              </a:rPr>
              <a:t>une vie pour nous, une « vie pour toujours ». Dans la Bible, écoutons l'histoire de cet homme qui a</a:t>
            </a:r>
            <a:r>
              <a:rPr lang="fr-FR" sz="2800" b="1" dirty="0" smtClean="0">
                <a:effectLst>
                  <a:outerShdw blurRad="38100" dist="38100" dir="2700000" algn="tl">
                    <a:srgbClr val="000000">
                      <a:alpha val="43137"/>
                    </a:srgbClr>
                  </a:outerShdw>
                </a:effectLst>
                <a:latin typeface="Comic Sans MS" pitchFamily="66" charset="0"/>
              </a:rPr>
              <a:t> rencontré Jésus.</a:t>
            </a:r>
            <a:endParaRPr lang="fr-FR" sz="2800" b="1" dirty="0">
              <a:effectLst>
                <a:outerShdw blurRad="38100" dist="38100" dir="2700000" algn="tl">
                  <a:srgbClr val="000000">
                    <a:alpha val="43137"/>
                  </a:srgbClr>
                </a:outerShdw>
              </a:effectLst>
              <a:latin typeface="Comic Sans MS" pitchFamily="66" charset="0"/>
            </a:endParaRPr>
          </a:p>
        </p:txBody>
      </p:sp>
      <p:pic>
        <p:nvPicPr>
          <p:cNvPr id="7" name="Image 6" descr="téléchargement.jpg"/>
          <p:cNvPicPr>
            <a:picLocks noChangeAspect="1"/>
          </p:cNvPicPr>
          <p:nvPr/>
        </p:nvPicPr>
        <p:blipFill>
          <a:blip r:embed="rId3"/>
          <a:stretch>
            <a:fillRect/>
          </a:stretch>
        </p:blipFill>
        <p:spPr>
          <a:xfrm>
            <a:off x="6948487" y="654255"/>
            <a:ext cx="4016891" cy="4820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téléchargement.jpg"/>
          <p:cNvPicPr>
            <a:picLocks noChangeAspect="1"/>
          </p:cNvPicPr>
          <p:nvPr/>
        </p:nvPicPr>
        <p:blipFill>
          <a:blip r:embed="rId3"/>
          <a:stretch>
            <a:fillRect/>
          </a:stretch>
        </p:blipFill>
        <p:spPr>
          <a:xfrm>
            <a:off x="785193" y="868012"/>
            <a:ext cx="3284578" cy="3941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4524499" y="1321833"/>
            <a:ext cx="7001585" cy="2677656"/>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0">
            <a:spAutoFit/>
          </a:bodyPr>
          <a:lstStyle/>
          <a:p>
            <a:pPr algn="ctr"/>
            <a:r>
              <a:rPr lang="fr-FR" sz="6000" b="1" dirty="0" smtClean="0">
                <a:ln>
                  <a:solidFill>
                    <a:srgbClr val="FFFF00"/>
                  </a:solidFill>
                </a:ln>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Jésus</a:t>
            </a:r>
            <a:r>
              <a:rPr lang="fr-FR" sz="6000" b="1" dirty="0" smtClean="0">
                <a:effectLst>
                  <a:outerShdw blurRad="38100" dist="38100" dir="2700000" algn="tl">
                    <a:srgbClr val="000000">
                      <a:alpha val="43137"/>
                    </a:srgbClr>
                  </a:outerShdw>
                </a:effectLst>
                <a:latin typeface="Comic Sans MS" pitchFamily="66" charset="0"/>
                <a:cs typeface="Times New Roman" panose="02020603050405020304" pitchFamily="18" charset="0"/>
              </a:rPr>
              <a:t> et le jeune homme riche…</a:t>
            </a:r>
          </a:p>
          <a:p>
            <a:pPr algn="ctr"/>
            <a:r>
              <a:rPr lang="fr-FR" sz="4800" b="1" i="1" dirty="0" smtClean="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Marc 10, 17-23</a:t>
            </a:r>
            <a:endParaRPr lang="fr-FR" sz="4800" b="1" i="1" dirty="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29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ZoneTexte 4"/>
          <p:cNvSpPr txBox="1"/>
          <p:nvPr/>
        </p:nvSpPr>
        <p:spPr>
          <a:xfrm>
            <a:off x="225631" y="237507"/>
            <a:ext cx="5832389" cy="2292935"/>
          </a:xfrm>
          <a:prstGeom prst="rect">
            <a:avLst/>
          </a:prstGeom>
          <a:solidFill>
            <a:srgbClr val="FFFF00"/>
          </a:solidFill>
          <a:scene3d>
            <a:camera prst="orthographicFront"/>
            <a:lightRig rig="threePt" dir="t"/>
          </a:scene3d>
          <a:sp3d>
            <a:bevelT prst="angle"/>
          </a:sp3d>
        </p:spPr>
        <p:txBody>
          <a:bodyPr wrap="square" rtlCol="0">
            <a:spAutoFit/>
          </a:bodyPr>
          <a:lstStyle/>
          <a:p>
            <a:pPr algn="just"/>
            <a:r>
              <a:rPr lang="fr-FR" sz="3600" b="1" dirty="0" smtClean="0">
                <a:solidFill>
                  <a:srgbClr val="FF0000"/>
                </a:solidFill>
                <a:latin typeface="Comic Sans MS" pitchFamily="66" charset="0"/>
                <a:cs typeface="Times New Roman" panose="02020603050405020304" pitchFamily="18" charset="0"/>
              </a:rPr>
              <a:t>Dieu nous espère :</a:t>
            </a:r>
          </a:p>
          <a:p>
            <a:pPr algn="just"/>
            <a:endParaRPr lang="fr-FR" sz="1100" b="1" dirty="0" smtClean="0">
              <a:solidFill>
                <a:srgbClr val="FF0000"/>
              </a:solidFill>
              <a:latin typeface="Comic Sans MS" pitchFamily="66" charset="0"/>
              <a:cs typeface="Times New Roman" panose="02020603050405020304" pitchFamily="18" charset="0"/>
            </a:endParaRPr>
          </a:p>
          <a:p>
            <a:pPr algn="just"/>
            <a:r>
              <a:rPr lang="fr-FR" sz="2400" b="1" dirty="0">
                <a:solidFill>
                  <a:srgbClr val="7030A0"/>
                </a:solidFill>
                <a:latin typeface="Comic Sans MS" pitchFamily="66" charset="0"/>
                <a:cs typeface="Times New Roman" panose="02020603050405020304" pitchFamily="18" charset="0"/>
              </a:rPr>
              <a:t>A travers ce module, chacun est invité à prendre conscience que le </a:t>
            </a:r>
            <a:r>
              <a:rPr lang="fr-FR" sz="2400" b="1" dirty="0" smtClean="0">
                <a:solidFill>
                  <a:srgbClr val="7030A0"/>
                </a:solidFill>
                <a:latin typeface="Comic Sans MS" pitchFamily="66" charset="0"/>
                <a:cs typeface="Times New Roman" panose="02020603050405020304" pitchFamily="18" charset="0"/>
              </a:rPr>
              <a:t>Royaume de </a:t>
            </a:r>
            <a:r>
              <a:rPr lang="fr-FR" sz="2400" b="1" dirty="0">
                <a:solidFill>
                  <a:srgbClr val="7030A0"/>
                </a:solidFill>
                <a:latin typeface="Comic Sans MS" pitchFamily="66" charset="0"/>
                <a:cs typeface="Times New Roman" panose="02020603050405020304" pitchFamily="18" charset="0"/>
              </a:rPr>
              <a:t>Dieu est bien autant à accueillir dans sa vie qu’à construire</a:t>
            </a:r>
            <a:r>
              <a:rPr lang="fr-FR" sz="2400" b="1" dirty="0" smtClean="0">
                <a:solidFill>
                  <a:srgbClr val="7030A0"/>
                </a:solidFill>
                <a:latin typeface="Comic Sans MS" pitchFamily="66" charset="0"/>
                <a:cs typeface="Times New Roman" panose="02020603050405020304" pitchFamily="18" charset="0"/>
              </a:rPr>
              <a:t>.</a:t>
            </a:r>
            <a:endParaRPr lang="fr-FR" sz="2400" b="1" dirty="0">
              <a:solidFill>
                <a:srgbClr val="7030A0"/>
              </a:solidFill>
              <a:latin typeface="Comic Sans MS" pitchFamily="66" charset="0"/>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47980" y="281562"/>
            <a:ext cx="4166544" cy="2960439"/>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929622" y="3481741"/>
            <a:ext cx="3452555" cy="2764795"/>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71809" y="2748161"/>
            <a:ext cx="4265209" cy="2864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14.PNG"/>
          <p:cNvPicPr>
            <a:picLocks noChangeAspect="1"/>
          </p:cNvPicPr>
          <p:nvPr/>
        </p:nvPicPr>
        <p:blipFill>
          <a:blip r:embed="rId3"/>
          <a:stretch>
            <a:fillRect/>
          </a:stretch>
        </p:blipFill>
        <p:spPr>
          <a:xfrm>
            <a:off x="308759" y="990256"/>
            <a:ext cx="11495314" cy="4044881"/>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33</a:t>
            </a:fld>
            <a:endParaRPr lang="fr-FR" b="1" u="sng" dirty="0">
              <a:solidFill>
                <a:schemeClr val="tx1"/>
              </a:solidFill>
            </a:endParaRPr>
          </a:p>
        </p:txBody>
      </p:sp>
      <p:sp>
        <p:nvSpPr>
          <p:cNvPr id="12" name="Rectangle 11"/>
          <p:cNvSpPr/>
          <p:nvPr/>
        </p:nvSpPr>
        <p:spPr>
          <a:xfrm>
            <a:off x="432275" y="200383"/>
            <a:ext cx="11276228" cy="769441"/>
          </a:xfrm>
          <a:prstGeom prst="rect">
            <a:avLst/>
          </a:prstGeom>
          <a:solidFill>
            <a:srgbClr val="FF0000"/>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400" b="1"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KT Paroisse Saint Etienne – Punaauia</a:t>
            </a:r>
            <a:endParaRPr lang="fr-FR" sz="44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6887689" y="1116281"/>
            <a:ext cx="2805420" cy="3752601"/>
          </a:xfrm>
          <a:prstGeom prst="ellipse">
            <a:avLst/>
          </a:prstGeom>
          <a:ln>
            <a:noFill/>
          </a:ln>
          <a:effectLst>
            <a:softEdge rad="112500"/>
          </a:effectLst>
        </p:spPr>
      </p:pic>
      <p:pic>
        <p:nvPicPr>
          <p:cNvPr id="7" name="Image 6" descr="8574475544_7344352a9c_o.jpg"/>
          <p:cNvPicPr>
            <a:picLocks noChangeAspect="1"/>
          </p:cNvPicPr>
          <p:nvPr/>
        </p:nvPicPr>
        <p:blipFill>
          <a:blip r:embed="rId3"/>
          <a:stretch>
            <a:fillRect/>
          </a:stretch>
        </p:blipFill>
        <p:spPr>
          <a:xfrm>
            <a:off x="2611190" y="1187532"/>
            <a:ext cx="3005837" cy="3705102"/>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
        <p:nvSpPr>
          <p:cNvPr id="9" name="Rectangle 8"/>
          <p:cNvSpPr/>
          <p:nvPr/>
        </p:nvSpPr>
        <p:spPr>
          <a:xfrm>
            <a:off x="1472540" y="5164270"/>
            <a:ext cx="921525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30  novembre  2019</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ZoneTexte 4"/>
          <p:cNvSpPr txBox="1"/>
          <p:nvPr/>
        </p:nvSpPr>
        <p:spPr>
          <a:xfrm>
            <a:off x="1074556" y="1250806"/>
            <a:ext cx="10058400" cy="4616648"/>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square" rtlCol="0">
            <a:spAutoFit/>
          </a:bodyPr>
          <a:lstStyle/>
          <a:p>
            <a:pPr algn="just"/>
            <a:r>
              <a:rPr lang="fr-FR" sz="2800" b="1" u="sng" dirty="0" smtClean="0">
                <a:solidFill>
                  <a:srgbClr val="FF0000"/>
                </a:solidFill>
                <a:latin typeface="Comic Sans MS" pitchFamily="66" charset="0"/>
                <a:cs typeface="Times New Roman" panose="02020603050405020304" pitchFamily="18" charset="0"/>
              </a:rPr>
              <a:t>Introduction : </a:t>
            </a:r>
          </a:p>
          <a:p>
            <a:pPr algn="just"/>
            <a:endParaRPr lang="fr-FR" sz="1400" b="1" u="sng" dirty="0">
              <a:solidFill>
                <a:srgbClr val="FF0000"/>
              </a:solidFill>
              <a:latin typeface="Comic Sans MS" pitchFamily="66" charset="0"/>
              <a:cs typeface="Times New Roman" panose="02020603050405020304" pitchFamily="18" charset="0"/>
            </a:endParaRPr>
          </a:p>
          <a:p>
            <a:pPr algn="just"/>
            <a:r>
              <a:rPr lang="fr-FR" sz="2800" i="1" dirty="0" smtClean="0">
                <a:latin typeface="Comic Sans MS" pitchFamily="66" charset="0"/>
                <a:cs typeface="Times New Roman" panose="02020603050405020304" pitchFamily="18" charset="0"/>
              </a:rPr>
              <a:t>« Nous avons vu comment nous sommes amenés à poser des choix dans notre vie. Certains choix nous permettent de faire grandir un peu plus la vie en nous et d’autres, non.  Dieu nous invite à choisir la vie, la vie avec lui, une vie pour nous, une « vie pour toujours ».</a:t>
            </a:r>
          </a:p>
          <a:p>
            <a:pPr algn="just"/>
            <a:r>
              <a:rPr lang="fr-FR" sz="2800" i="1" dirty="0" smtClean="0">
                <a:latin typeface="Comic Sans MS" pitchFamily="66" charset="0"/>
                <a:cs typeface="Times New Roman" panose="02020603050405020304" pitchFamily="18" charset="0"/>
              </a:rPr>
              <a:t>« Nous avons écouté l’histoire de ce jeune homme qui a rencontré Jésus, à travers les Ecritures Saintes ».</a:t>
            </a:r>
          </a:p>
          <a:p>
            <a:pPr algn="just"/>
            <a:r>
              <a:rPr lang="fr-FR" sz="2800" dirty="0" smtClean="0">
                <a:solidFill>
                  <a:srgbClr val="0000FF"/>
                </a:solidFill>
                <a:latin typeface="Comic Sans MS" pitchFamily="66" charset="0"/>
                <a:cs typeface="Times New Roman" panose="02020603050405020304" pitchFamily="18" charset="0"/>
              </a:rPr>
              <a:t>Maintenant, voyons un autre texte virtuel de ce même récit. Narrateur / JHR</a:t>
            </a:r>
          </a:p>
        </p:txBody>
      </p:sp>
      <p:sp>
        <p:nvSpPr>
          <p:cNvPr id="6" name="Rectangle 5"/>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313" name="Rectangle 1"/>
          <p:cNvSpPr>
            <a:spLocks noChangeArrowheads="1"/>
          </p:cNvSpPr>
          <p:nvPr/>
        </p:nvSpPr>
        <p:spPr bwMode="auto">
          <a:xfrm>
            <a:off x="938151" y="1211283"/>
            <a:ext cx="1031965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Texte à lire à deux :</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Narrateur :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Alors ! Tu n'as rien oublié de cette rencontre ?</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Jeune homme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Oh non ! Ces mots, je les entends encore. J'ai toujours les images devant les yeux. Il y avait tout le temps du monde autour de lui. Bon, moi, tu penses bien, j'étais occupé, mais quand j'ai appris qu'il allait partir ...</a:t>
            </a:r>
            <a:endParaRPr kumimoji="0" lang="fr-FR"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Tu t'es dit c'est maintenant ou jamais !</a:t>
            </a:r>
            <a:endParaRPr kumimoji="0" lang="fr-FR" sz="4400" b="0" i="0" u="none" strike="noStrike" cap="none" normalizeH="0" baseline="0" dirty="0" smtClean="0">
              <a:ln>
                <a:noFill/>
              </a:ln>
              <a:solidFill>
                <a:srgbClr val="0000FF"/>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2289" name="Rectangle 1"/>
          <p:cNvSpPr>
            <a:spLocks noChangeArrowheads="1"/>
          </p:cNvSpPr>
          <p:nvPr/>
        </p:nvSpPr>
        <p:spPr bwMode="auto">
          <a:xfrm>
            <a:off x="617517" y="676894"/>
            <a:ext cx="1088967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Oui, c'est ça. Je me suis précipité, je l'ai arrêté sur la route. Tout de suite, j'ai eu confiance ; j'ai eu envie de lui ouvrir mon cœur. Cet homme-là avait quelque chose à m'apporter, j'en étais sûr !</a:t>
            </a:r>
            <a:endParaRPr kumimoji="0" lang="fr-FR"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Mais qu'est-ce qu'il t'a pris de l'interroger sur la vie éternelle ? Avec tout ce que tu as déjà dans ta vie !</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Justement, j'avais tout, c'est vrai ! Mais je sentais que lui, il pouvait donner, plus.</a:t>
            </a:r>
            <a:endParaRPr kumimoji="0" lang="fr-FR"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Plus ? Plus que tout ?</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Oui, plus que tout. Oui, plus que tout.</a:t>
            </a:r>
            <a:endParaRPr kumimoji="0" lang="fr-FR" sz="4400" b="0" i="0" u="none" strike="noStrike" cap="none" normalizeH="0" baseline="0" dirty="0" smtClean="0">
              <a:ln>
                <a:noFill/>
              </a:ln>
              <a:solidFill>
                <a:srgbClr val="FF0000"/>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1265" name="Rectangle 1"/>
          <p:cNvSpPr>
            <a:spLocks noChangeArrowheads="1"/>
          </p:cNvSpPr>
          <p:nvPr/>
        </p:nvSpPr>
        <p:spPr bwMode="auto">
          <a:xfrm>
            <a:off x="629392" y="866899"/>
            <a:ext cx="1053341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Alors, comme ça, vous êtes partis discuter, il t'a sorti une formule miracle pour la vie éternelle...</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T'y es pas du tout, tu sais ce qu'il a fait ? Il m'a répété les commandements, la Loi que j'ai appris à pratiquer depuis mon enfance.</a:t>
            </a:r>
            <a:endParaRPr kumimoji="0" lang="fr-FR"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Il t'a envoyé à l'école quoi !</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Oui, alors je lui ai répondu: « mais, je connais déjà tout ça par cœur, j'ai déjà fait le parcours ! » Tu comprends, ce que je voulais, c'était ...</a:t>
            </a:r>
            <a:endParaRPr kumimoji="0" lang="fr-FR"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28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Plus.</a:t>
            </a:r>
            <a:endParaRPr kumimoji="0" lang="fr-FR"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28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28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Oui.</a:t>
            </a:r>
            <a:endParaRPr kumimoji="0" lang="fr-FR" sz="4400" b="0" i="0" u="none" strike="noStrike" cap="none" normalizeH="0" baseline="0" dirty="0" smtClean="0">
              <a:ln>
                <a:noFill/>
              </a:ln>
              <a:solidFill>
                <a:srgbClr val="FF0000"/>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0241" name="Rectangle 1"/>
          <p:cNvSpPr>
            <a:spLocks noChangeArrowheads="1"/>
          </p:cNvSpPr>
          <p:nvPr/>
        </p:nvSpPr>
        <p:spPr bwMode="auto">
          <a:xfrm>
            <a:off x="546265" y="973776"/>
            <a:ext cx="10224655"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Tu l'as déjà dit, tu vois, moi j'ai compris. Et lui, il a compris ? Qu'est-ce qu'il t'a répondu ?</a:t>
            </a:r>
            <a:endParaRPr kumimoji="0" lang="fr-FR" sz="20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Lui..., oui..., et bien... lui, il m'a regardé..., jamais on ne m'avait regardé comme ça, pourtant, je ne peux pas dire que je manque d'amis ou de gens qui m'aiment, non ! ... Mais quand il a ouvert la bouche..., c'était comme s'il était le premier à vraiment m'adresser la parole. Tu peux comprendre ça ?</a:t>
            </a:r>
            <a:endParaRPr kumimoji="0" lang="fr-FR" sz="20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Oui, enfin, j'imagine ! Mais justement, qu'est-ce qu'il t'a dit ?</a:t>
            </a:r>
            <a:endParaRPr kumimoji="0" lang="fr-FR" sz="4800" b="0" i="0" u="none" strike="noStrike" cap="none" normalizeH="0" baseline="0" dirty="0" smtClean="0">
              <a:ln>
                <a:noFill/>
              </a:ln>
              <a:solidFill>
                <a:srgbClr val="0000FF"/>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39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9217" name="Rectangle 1"/>
          <p:cNvSpPr>
            <a:spLocks noChangeArrowheads="1"/>
          </p:cNvSpPr>
          <p:nvPr/>
        </p:nvSpPr>
        <p:spPr bwMode="auto">
          <a:xfrm>
            <a:off x="308758" y="1056904"/>
            <a:ext cx="1137656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De tout laisser et de le suivre.</a:t>
            </a:r>
            <a:endParaRPr kumimoji="0" lang="fr-FR" sz="20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Quoi ? Il t'a dit ça, à toi ? Mais il est complètement fou !</a:t>
            </a:r>
            <a:endParaRPr kumimoji="0" lang="fr-FR" sz="20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Ben... c'est exactement ce que je me suis dit, et je suis parti. Mais depuis..., je repense tout le temps à d'autres paroles qu'il m'a dites... : « une seule chose te manque... »</a:t>
            </a:r>
            <a:endParaRPr kumimoji="0" lang="fr-FR" sz="20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C'est logique, il te manque une seule chose alors laisse tout !</a:t>
            </a:r>
            <a:endParaRPr kumimoji="0" lang="fr-FR" sz="4800" b="0" i="0" u="none" strike="noStrike" cap="none" normalizeH="0" baseline="0" dirty="0" smtClean="0">
              <a:ln>
                <a:noFill/>
              </a:ln>
              <a:solidFill>
                <a:srgbClr val="0000FF"/>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7" name="ZoneTexte 6"/>
          <p:cNvSpPr txBox="1"/>
          <p:nvPr/>
        </p:nvSpPr>
        <p:spPr>
          <a:xfrm>
            <a:off x="4313402" y="1398206"/>
            <a:ext cx="6873154" cy="4031873"/>
          </a:xfrm>
          <a:prstGeom prst="rect">
            <a:avLst/>
          </a:prstGeom>
          <a:solidFill>
            <a:schemeClr val="accent4">
              <a:lumMod val="40000"/>
              <a:lumOff val="60000"/>
            </a:schemeClr>
          </a:solidFill>
          <a:scene3d>
            <a:camera prst="orthographicFront"/>
            <a:lightRig rig="threePt" dir="t"/>
          </a:scene3d>
          <a:sp3d>
            <a:bevelT w="152400" h="50800" prst="softRound"/>
          </a:sp3d>
        </p:spPr>
        <p:txBody>
          <a:bodyPr wrap="square" rtlCol="0">
            <a:spAutoFit/>
          </a:bodyPr>
          <a:lstStyle/>
          <a:p>
            <a:pPr algn="r"/>
            <a:r>
              <a:rPr lang="fr-FR" sz="3200" b="1" dirty="0">
                <a:latin typeface="Comic Sans MS" pitchFamily="66" charset="0"/>
                <a:cs typeface="Times New Roman" panose="02020603050405020304" pitchFamily="18" charset="0"/>
              </a:rPr>
              <a:t>L’homme est amené </a:t>
            </a:r>
            <a:r>
              <a:rPr lang="fr-FR" sz="3200" b="1" dirty="0">
                <a:ln>
                  <a:solidFill>
                    <a:schemeClr val="tx1"/>
                  </a:solidFill>
                </a:ln>
                <a:solidFill>
                  <a:srgbClr val="00B050"/>
                </a:solidFill>
                <a:effectLst>
                  <a:outerShdw blurRad="38100" dist="38100" dir="2700000" algn="tl">
                    <a:srgbClr val="000000">
                      <a:alpha val="43137"/>
                    </a:srgbClr>
                  </a:outerShdw>
                </a:effectLst>
                <a:latin typeface="Comic Sans MS" pitchFamily="66" charset="0"/>
                <a:cs typeface="Times New Roman" panose="02020603050405020304" pitchFamily="18" charset="0"/>
              </a:rPr>
              <a:t>à faire des choix</a:t>
            </a:r>
            <a:r>
              <a:rPr lang="fr-FR" sz="3200" b="1" dirty="0">
                <a:latin typeface="Comic Sans MS" pitchFamily="66" charset="0"/>
                <a:cs typeface="Times New Roman" panose="02020603050405020304" pitchFamily="18" charset="0"/>
              </a:rPr>
              <a:t> dans sa vie pour vivre avec les autres et avec lui-même de manière digne. S’interrogeant sur sa capacité à faire le bien et à faire le mal, il lui faut prendre le temps de la réflexion et du discernement pour choisir la vie</a:t>
            </a:r>
            <a:r>
              <a:rPr lang="fr-FR" sz="3200" b="1" dirty="0" smtClean="0">
                <a:latin typeface="Comic Sans MS" pitchFamily="66" charset="0"/>
                <a:cs typeface="Times New Roman" panose="02020603050405020304" pitchFamily="18" charset="0"/>
              </a:rPr>
              <a:t>.</a:t>
            </a:r>
            <a:endParaRPr lang="fr-FR" sz="3200" b="1" dirty="0">
              <a:latin typeface="Comic Sans MS" pitchFamily="66" charset="0"/>
              <a:cs typeface="Times New Roman" panose="02020603050405020304" pitchFamily="18" charset="0"/>
            </a:endParaRPr>
          </a:p>
        </p:txBody>
      </p:sp>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6299" y="519434"/>
            <a:ext cx="1998147" cy="3002680"/>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4043" y="3937416"/>
            <a:ext cx="2648027" cy="1881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790902928"/>
      </p:ext>
    </p:extLst>
  </p:cSld>
  <p:clrMapOvr>
    <a:masterClrMapping/>
  </p:clrMapOvr>
  <mc:AlternateContent xmlns:mc="http://schemas.openxmlformats.org/markup-compatibility/2006">
    <mc:Choice xmlns="" xmlns:p14="http://schemas.microsoft.com/office/powerpoint/2010/main" Requires="p14">
      <p:transition spd="slow" p14:dur="2500">
        <p:plus/>
      </p:transition>
    </mc:Choice>
    <mc:Fallback>
      <p:transition spd="slow">
        <p:plu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8193" name="Rectangle 1"/>
          <p:cNvSpPr>
            <a:spLocks noChangeArrowheads="1"/>
          </p:cNvSpPr>
          <p:nvPr/>
        </p:nvSpPr>
        <p:spPr bwMode="auto">
          <a:xfrm>
            <a:off x="225631" y="807522"/>
            <a:ext cx="114715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a:t>
            </a:r>
            <a:r>
              <a:rPr kumimoji="0" lang="fr-FR" sz="3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Si c'est une chose qui ne peut pas s'ajouter aux autres. J'ai tout ... J'ai plein de choses ... qui remplissent ma vie ... , mais tout ça, ça n'a plus de goût ... , ça n'a plus de poids, ... ça n'a même plus de couleurs ... « Une seule chose te manque », une seule chose me manque, ..</a:t>
            </a:r>
            <a:endParaRPr kumimoji="0" lang="fr-FR" sz="20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Au fait, ton prophète, là, tu m’as pas dit comment il s'appelle ?</a:t>
            </a:r>
            <a:endParaRPr kumimoji="0" lang="fr-FR" sz="20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Jésus ... , Jésus de Nazareth.</a:t>
            </a:r>
            <a:endParaRPr kumimoji="0" lang="fr-FR" sz="20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Ah, et il rentrait chez lui à Nazareth ?</a:t>
            </a:r>
            <a:endParaRPr kumimoji="0" lang="fr-FR" sz="20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1"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JH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a:t>
            </a:r>
            <a:r>
              <a:rPr kumimoji="0" lang="fr-FR" sz="32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Non, non..., il montait... vers Jérusalem...</a:t>
            </a:r>
            <a:endParaRPr kumimoji="0" lang="fr-FR" sz="4800" b="0" i="0" u="none" strike="noStrike" cap="none" normalizeH="0" baseline="0" dirty="0" smtClean="0">
              <a:ln>
                <a:noFill/>
              </a:ln>
              <a:solidFill>
                <a:srgbClr val="FF0000"/>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7169" name="Rectangle 1"/>
          <p:cNvSpPr>
            <a:spLocks noChangeArrowheads="1"/>
          </p:cNvSpPr>
          <p:nvPr/>
        </p:nvSpPr>
        <p:spPr bwMode="auto">
          <a:xfrm>
            <a:off x="1068779" y="1520041"/>
            <a:ext cx="10058399" cy="2939266"/>
          </a:xfrm>
          <a:prstGeom prst="rect">
            <a:avLst/>
          </a:prstGeom>
          <a:solidFill>
            <a:schemeClr val="accent4">
              <a:lumMod val="60000"/>
              <a:lumOff val="40000"/>
            </a:schemeClr>
          </a:solid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tab pos="628650" algn="l"/>
              </a:tabLst>
            </a:pPr>
            <a:r>
              <a:rPr kumimoji="0" lang="fr-FR" sz="4000" b="1" u="none" strike="noStrike" cap="none" normalizeH="0" baseline="0" dirty="0" smtClean="0">
                <a:ln>
                  <a:solidFill>
                    <a:schemeClr val="tx1"/>
                  </a:solidFill>
                </a:ln>
                <a:solidFill>
                  <a:srgbClr val="0000FF"/>
                </a:solidFill>
                <a:effectLst/>
                <a:latin typeface="Comic Sans MS" pitchFamily="66" charset="0"/>
                <a:ea typeface="Calibri" pitchFamily="34" charset="0"/>
                <a:cs typeface="Times New Roman" pitchFamily="18" charset="0"/>
              </a:rPr>
              <a:t>- Que se passe-t-il dans le cœur de 	l'homme riche ?</a:t>
            </a:r>
            <a:endParaRPr kumimoji="0" lang="fr-FR" sz="2800" b="1" u="none" strike="noStrike" cap="none" normalizeH="0" baseline="0" dirty="0" smtClean="0">
              <a:ln>
                <a:solidFill>
                  <a:schemeClr val="tx1"/>
                </a:solid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28650" algn="l"/>
              </a:tabLst>
            </a:pPr>
            <a:r>
              <a:rPr kumimoji="0" lang="fr-FR" sz="4000" b="1" u="none" strike="noStrike" cap="none" normalizeH="0" baseline="0" dirty="0" smtClean="0">
                <a:ln>
                  <a:solidFill>
                    <a:schemeClr val="tx1"/>
                  </a:solidFill>
                </a:ln>
                <a:solidFill>
                  <a:srgbClr val="FF0000"/>
                </a:solidFill>
                <a:effectLst/>
                <a:latin typeface="Comic Sans MS" pitchFamily="66" charset="0"/>
                <a:ea typeface="Calibri" pitchFamily="34" charset="0"/>
                <a:cs typeface="Times New Roman" pitchFamily="18" charset="0"/>
              </a:rPr>
              <a:t>- Quelle est l'attitude de Jésus vis-à-	vis de l'homme ?</a:t>
            </a:r>
            <a:endParaRPr kumimoji="0" lang="fr-FR" sz="6000" b="1" u="none" strike="noStrike" cap="none" normalizeH="0" baseline="0" dirty="0" smtClean="0">
              <a:ln>
                <a:solidFill>
                  <a:schemeClr val="tx1"/>
                </a:solidFill>
              </a:ln>
              <a:solidFill>
                <a:srgbClr val="FF0000"/>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6145" name="Rectangle 1"/>
          <p:cNvSpPr>
            <a:spLocks noChangeArrowheads="1"/>
          </p:cNvSpPr>
          <p:nvPr/>
        </p:nvSpPr>
        <p:spPr bwMode="auto">
          <a:xfrm>
            <a:off x="1056904" y="1163782"/>
            <a:ext cx="10082151"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L'homme riche </a:t>
            </a:r>
            <a:r>
              <a:rPr kumimoji="0" lang="fr-FR" sz="3200" b="1" i="0"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demande la vie éternelle</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Ce qu'il désire, c'est la vie,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une vie plus belle</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Il est prêt à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agir</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pour cela puisqu'en juif pieux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il respecte les commandements de Dieu.</a:t>
            </a:r>
            <a:endParaRPr kumimoji="0" lang="fr-FR" sz="2000" b="1"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réponse de Jésus prépare ce qui suit. Il entend bien ce que l'homme lui dit, il le renvoie à ce qu'il sait,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il l'aime et entend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aussi le manque (« une seule chose »).</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121" name="Rectangle 1"/>
          <p:cNvSpPr>
            <a:spLocks noChangeArrowheads="1"/>
          </p:cNvSpPr>
          <p:nvPr/>
        </p:nvSpPr>
        <p:spPr bwMode="auto">
          <a:xfrm>
            <a:off x="1056904" y="1104405"/>
            <a:ext cx="1009402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De quelles richesses est-il question ? Nous en avons tous. Elles sont toujours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un don à partager</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Ce que je donne est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précieux pour Dieu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puisqu'il en fait un trésor, ce que je donne, je le gagne comme un « trésor au ciel ». La relation entre les hommes, aux petits en particulier, est </a:t>
            </a:r>
            <a:r>
              <a:rPr kumimoji="0" lang="fr-FR" sz="3200" b="1"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transformée par l'amour et devient un trésor inaltérable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placé dans les cieux.</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68609" name="Rectangle 1"/>
          <p:cNvSpPr>
            <a:spLocks noChangeArrowheads="1"/>
          </p:cNvSpPr>
          <p:nvPr/>
        </p:nvSpPr>
        <p:spPr bwMode="auto">
          <a:xfrm>
            <a:off x="1033153" y="771896"/>
            <a:ext cx="1010590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Jésus montre </a:t>
            </a:r>
            <a:r>
              <a:rPr kumimoji="0" lang="fr-FR" sz="4000" b="1" i="0" u="none" strike="noStrike" cap="none" normalizeH="0" baseline="0" dirty="0" smtClean="0">
                <a:ln>
                  <a:noFill/>
                </a:ln>
                <a:solidFill>
                  <a:srgbClr val="00B050"/>
                </a:solidFill>
                <a:effectLst/>
                <a:latin typeface="Comic Sans MS" pitchFamily="66" charset="0"/>
                <a:ea typeface="Calibri" pitchFamily="34" charset="0"/>
                <a:cs typeface="Times New Roman" pitchFamily="18" charset="0"/>
              </a:rPr>
              <a:t>la difficulté du choix d'accueillir le Royaume de Dieu</a:t>
            </a:r>
            <a:r>
              <a:rPr kumimoji="0" lang="fr-FR"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L'homme riche est confronté à sa </a:t>
            </a:r>
            <a:r>
              <a:rPr kumimoji="0" lang="fr-FR" sz="4000" b="1" i="0" u="none" strike="noStrike" cap="none" normalizeH="0" baseline="0" dirty="0" smtClean="0">
                <a:ln>
                  <a:noFill/>
                </a:ln>
                <a:solidFill>
                  <a:srgbClr val="00B050"/>
                </a:solidFill>
                <a:effectLst/>
                <a:latin typeface="Comic Sans MS" pitchFamily="66" charset="0"/>
                <a:ea typeface="Calibri" pitchFamily="34" charset="0"/>
                <a:cs typeface="Times New Roman" pitchFamily="18" charset="0"/>
              </a:rPr>
              <a:t>propre limite</a:t>
            </a:r>
            <a:r>
              <a:rPr kumimoji="0" lang="fr-FR"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À ce moment-là il ne pouvait pas.</a:t>
            </a:r>
            <a:r>
              <a:rPr kumimoji="0" lang="fr-FR" sz="4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Et il s’en va, triste</a:t>
            </a:r>
            <a:r>
              <a:rPr kumimoji="0" lang="fr-FR" sz="4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fr-FR" sz="60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67585" name="Rectangle 1"/>
          <p:cNvSpPr>
            <a:spLocks noChangeArrowheads="1"/>
          </p:cNvSpPr>
          <p:nvPr/>
        </p:nvSpPr>
        <p:spPr bwMode="auto">
          <a:xfrm>
            <a:off x="1068779" y="1235034"/>
            <a:ext cx="1009402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Jésus </a:t>
            </a:r>
            <a:r>
              <a:rPr kumimoji="0" lang="fr-FR" sz="3600" b="1" i="0" u="none" strike="noStrike" cap="none" normalizeH="0" baseline="0" dirty="0" smtClean="0">
                <a:ln>
                  <a:noFill/>
                </a:ln>
                <a:solidFill>
                  <a:srgbClr val="7030A0"/>
                </a:solidFill>
                <a:effectLst/>
                <a:latin typeface="Comic Sans MS" pitchFamily="66" charset="0"/>
                <a:ea typeface="Calibri" pitchFamily="34" charset="0"/>
                <a:cs typeface="Times New Roman" pitchFamily="18" charset="0"/>
              </a:rPr>
              <a:t>réagit</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à sa tristesse. Il lui dit d'abord </a:t>
            </a:r>
            <a:r>
              <a:rPr kumimoji="0" lang="fr-FR" sz="36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Va » </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et non </a:t>
            </a:r>
            <a:r>
              <a:rPr kumimoji="0" lang="fr-FR" sz="3600" b="0" i="0" u="none" strike="noStrike" cap="none" normalizeH="0" baseline="0" dirty="0" smtClean="0">
                <a:ln>
                  <a:noFill/>
                </a:ln>
                <a:solidFill>
                  <a:srgbClr val="FF0000"/>
                </a:solidFill>
                <a:effectLst/>
                <a:latin typeface="Comic Sans MS" pitchFamily="66" charset="0"/>
                <a:ea typeface="Calibri" pitchFamily="34" charset="0"/>
                <a:cs typeface="Times New Roman" pitchFamily="18" charset="0"/>
              </a:rPr>
              <a:t>« Suis-moi ». </a:t>
            </a:r>
            <a:r>
              <a:rPr kumimoji="0" lang="fr-FR"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Jésus l'invite au déplacement, il lui propose de suivre la loi puis de le suivre. </a:t>
            </a:r>
            <a:r>
              <a:rPr kumimoji="0" lang="fr-FR" sz="3600" b="1" i="0" u="none" strike="noStrike" cap="none" normalizeH="0" baseline="0" dirty="0" smtClean="0">
                <a:ln>
                  <a:noFill/>
                </a:ln>
                <a:solidFill>
                  <a:srgbClr val="7030A0"/>
                </a:solidFill>
                <a:effectLst/>
                <a:latin typeface="Comic Sans MS" pitchFamily="66" charset="0"/>
                <a:ea typeface="Calibri" pitchFamily="34" charset="0"/>
                <a:cs typeface="Times New Roman" pitchFamily="18" charset="0"/>
              </a:rPr>
              <a:t>L'accomplissement de la loi ne suffit pas pour être avec Dieu, </a:t>
            </a:r>
            <a:r>
              <a:rPr kumimoji="0" lang="fr-FR" sz="3600" b="1" i="0" strike="noStrike" cap="none" normalizeH="0" baseline="0" dirty="0" smtClean="0">
                <a:ln>
                  <a:solidFill>
                    <a:srgbClr val="FFFF00"/>
                  </a:solidFill>
                </a:ln>
                <a:solidFill>
                  <a:srgbClr val="0000FF"/>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il faut l'amour</a:t>
            </a:r>
            <a:endParaRPr kumimoji="0" lang="fr-FR" sz="5400" b="1" i="0" strike="noStrike" cap="none" normalizeH="0" baseline="0" dirty="0" smtClean="0">
              <a:ln>
                <a:solidFill>
                  <a:srgbClr val="FFFF00"/>
                </a:solidFill>
              </a:ln>
              <a:solidFill>
                <a:srgbClr val="0000FF"/>
              </a:solidFill>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66561" name="Rectangle 1"/>
          <p:cNvSpPr>
            <a:spLocks noChangeArrowheads="1"/>
          </p:cNvSpPr>
          <p:nvPr/>
        </p:nvSpPr>
        <p:spPr bwMode="auto">
          <a:xfrm>
            <a:off x="1045028" y="344384"/>
            <a:ext cx="10117777"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fin du texte (v. 27) nous invite à découvrir que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le jugement de Dieu n'est pas le jugement de l'homme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notre relation à Dieu est affectée par cette découverte. Notre rapport à la richesse signale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notre ouverture ou non au Royaume </a:t>
            </a: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car il révèle notre manière d'être avec les autres : </a:t>
            </a:r>
            <a:r>
              <a:rPr kumimoji="0" lang="fr-FR" sz="3200" b="1" i="0" u="none" strike="noStrike" cap="none" normalizeH="0" baseline="0" dirty="0" smtClean="0">
                <a:ln>
                  <a:noFill/>
                </a:ln>
                <a:solidFill>
                  <a:srgbClr val="0000FF"/>
                </a:solidFill>
                <a:effectLst/>
                <a:latin typeface="Comic Sans MS" pitchFamily="66" charset="0"/>
                <a:ea typeface="Calibri" pitchFamily="34" charset="0"/>
                <a:cs typeface="Times New Roman" pitchFamily="18" charset="0"/>
              </a:rPr>
              <a:t>est-ce que les biens de ce monde nous aident à nous ouvrir ou nous enferment sur ce que nous avons déjà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Là où est ton trésor, là aussi sera ton cœur » (Mt 6,19-21). </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ZoneTexte 4"/>
          <p:cNvSpPr txBox="1"/>
          <p:nvPr/>
        </p:nvSpPr>
        <p:spPr>
          <a:xfrm>
            <a:off x="326289" y="2835681"/>
            <a:ext cx="11555896" cy="3170099"/>
          </a:xfrm>
          <a:prstGeom prst="rect">
            <a:avLst/>
          </a:prstGeom>
          <a:solidFill>
            <a:schemeClr val="accent4">
              <a:lumMod val="40000"/>
              <a:lumOff val="60000"/>
            </a:schemeClr>
          </a:solidFill>
          <a:scene3d>
            <a:camera prst="orthographicFront"/>
            <a:lightRig rig="threePt" dir="t"/>
          </a:scene3d>
          <a:sp3d>
            <a:bevelT w="152400" h="50800" prst="softRound"/>
          </a:sp3d>
        </p:spPr>
        <p:txBody>
          <a:bodyPr wrap="square" numCol="1" rtlCol="0">
            <a:spAutoFit/>
          </a:bodyPr>
          <a:lstStyle/>
          <a:p>
            <a:pPr algn="just"/>
            <a:r>
              <a:rPr lang="fr-FR" sz="2600" b="1" i="1" dirty="0">
                <a:solidFill>
                  <a:srgbClr val="FF0000"/>
                </a:solidFill>
                <a:latin typeface="Comic Sans MS" pitchFamily="66" charset="0"/>
                <a:cs typeface="Times New Roman" panose="02020603050405020304" pitchFamily="18" charset="0"/>
              </a:rPr>
              <a:t>Des trésors dans le </a:t>
            </a:r>
            <a:r>
              <a:rPr lang="fr-FR" sz="2600" b="1" i="1" dirty="0" smtClean="0">
                <a:solidFill>
                  <a:srgbClr val="FF0000"/>
                </a:solidFill>
                <a:latin typeface="Comic Sans MS" pitchFamily="66" charset="0"/>
                <a:cs typeface="Times New Roman" panose="02020603050405020304" pitchFamily="18" charset="0"/>
              </a:rPr>
              <a:t>ciel :</a:t>
            </a:r>
            <a:endParaRPr lang="fr-FR" sz="2600" b="1" i="1" dirty="0">
              <a:solidFill>
                <a:srgbClr val="FF0000"/>
              </a:solidFill>
              <a:latin typeface="Comic Sans MS" pitchFamily="66" charset="0"/>
              <a:cs typeface="Times New Roman" panose="02020603050405020304" pitchFamily="18" charset="0"/>
            </a:endParaRPr>
          </a:p>
          <a:p>
            <a:pPr algn="just"/>
            <a:endParaRPr lang="fr-FR" sz="1200" i="1" dirty="0">
              <a:solidFill>
                <a:srgbClr val="7030A0"/>
              </a:solidFill>
              <a:latin typeface="Comic Sans MS" pitchFamily="66" charset="0"/>
              <a:cs typeface="Times New Roman" panose="02020603050405020304" pitchFamily="18" charset="0"/>
            </a:endParaRPr>
          </a:p>
          <a:p>
            <a:pPr algn="just"/>
            <a:r>
              <a:rPr lang="fr-FR" sz="2600" i="1" dirty="0">
                <a:solidFill>
                  <a:srgbClr val="7030A0"/>
                </a:solidFill>
                <a:latin typeface="Comic Sans MS" pitchFamily="66" charset="0"/>
                <a:cs typeface="Times New Roman" panose="02020603050405020304" pitchFamily="18" charset="0"/>
              </a:rPr>
              <a:t>19 Ne vous </a:t>
            </a:r>
            <a:r>
              <a:rPr lang="fr-FR" sz="2600" i="1" dirty="0" smtClean="0">
                <a:solidFill>
                  <a:srgbClr val="7030A0"/>
                </a:solidFill>
                <a:latin typeface="Comic Sans MS" pitchFamily="66" charset="0"/>
                <a:cs typeface="Times New Roman" panose="02020603050405020304" pitchFamily="18" charset="0"/>
              </a:rPr>
              <a:t>faites </a:t>
            </a:r>
            <a:r>
              <a:rPr lang="fr-FR" sz="2600" i="1" dirty="0">
                <a:solidFill>
                  <a:srgbClr val="7030A0"/>
                </a:solidFill>
                <a:latin typeface="Comic Sans MS" pitchFamily="66" charset="0"/>
                <a:cs typeface="Times New Roman" panose="02020603050405020304" pitchFamily="18" charset="0"/>
              </a:rPr>
              <a:t>pas de trésors sur la terre, où les mites et </a:t>
            </a:r>
            <a:r>
              <a:rPr lang="fr-FR" sz="2600" i="1" dirty="0" smtClean="0">
                <a:solidFill>
                  <a:srgbClr val="7030A0"/>
                </a:solidFill>
                <a:latin typeface="Comic Sans MS" pitchFamily="66" charset="0"/>
                <a:cs typeface="Times New Roman" panose="02020603050405020304" pitchFamily="18" charset="0"/>
              </a:rPr>
              <a:t>la rouille les dévorent, </a:t>
            </a:r>
            <a:r>
              <a:rPr lang="fr-FR" sz="2600" i="1" dirty="0">
                <a:solidFill>
                  <a:srgbClr val="7030A0"/>
                </a:solidFill>
                <a:latin typeface="Comic Sans MS" pitchFamily="66" charset="0"/>
                <a:cs typeface="Times New Roman" panose="02020603050405020304" pitchFamily="18" charset="0"/>
              </a:rPr>
              <a:t>où les voleurs percent les </a:t>
            </a:r>
            <a:r>
              <a:rPr lang="fr-FR" sz="2600" i="1" dirty="0" smtClean="0">
                <a:solidFill>
                  <a:srgbClr val="7030A0"/>
                </a:solidFill>
                <a:latin typeface="Comic Sans MS" pitchFamily="66" charset="0"/>
                <a:cs typeface="Times New Roman" panose="02020603050405020304" pitchFamily="18" charset="0"/>
              </a:rPr>
              <a:t>murs pour voler</a:t>
            </a:r>
          </a:p>
          <a:p>
            <a:pPr algn="just"/>
            <a:endParaRPr lang="fr-FR" sz="1600" i="1" dirty="0" smtClean="0">
              <a:solidFill>
                <a:srgbClr val="7030A0"/>
              </a:solidFill>
              <a:latin typeface="Comic Sans MS" pitchFamily="66" charset="0"/>
              <a:cs typeface="Times New Roman" panose="02020603050405020304" pitchFamily="18" charset="0"/>
            </a:endParaRPr>
          </a:p>
          <a:p>
            <a:pPr algn="just"/>
            <a:r>
              <a:rPr lang="fr-FR" sz="2600" i="1" dirty="0" smtClean="0">
                <a:solidFill>
                  <a:srgbClr val="C00000"/>
                </a:solidFill>
                <a:latin typeface="Comic Sans MS" pitchFamily="66" charset="0"/>
                <a:cs typeface="Times New Roman" panose="02020603050405020304" pitchFamily="18" charset="0"/>
              </a:rPr>
              <a:t>20 </a:t>
            </a:r>
            <a:r>
              <a:rPr lang="fr-FR" sz="2600" i="1" dirty="0">
                <a:solidFill>
                  <a:srgbClr val="C00000"/>
                </a:solidFill>
                <a:latin typeface="Comic Sans MS" pitchFamily="66" charset="0"/>
                <a:cs typeface="Times New Roman" panose="02020603050405020304" pitchFamily="18" charset="0"/>
              </a:rPr>
              <a:t>Mais </a:t>
            </a:r>
            <a:r>
              <a:rPr lang="fr-FR" sz="2600" i="1" dirty="0" smtClean="0">
                <a:solidFill>
                  <a:srgbClr val="C00000"/>
                </a:solidFill>
                <a:latin typeface="Comic Sans MS" pitchFamily="66" charset="0"/>
                <a:cs typeface="Times New Roman" panose="02020603050405020304" pitchFamily="18" charset="0"/>
              </a:rPr>
              <a:t>faites-vous </a:t>
            </a:r>
            <a:r>
              <a:rPr lang="fr-FR" sz="2600" i="1" dirty="0">
                <a:solidFill>
                  <a:srgbClr val="C00000"/>
                </a:solidFill>
                <a:latin typeface="Comic Sans MS" pitchFamily="66" charset="0"/>
                <a:cs typeface="Times New Roman" panose="02020603050405020304" pitchFamily="18" charset="0"/>
              </a:rPr>
              <a:t>des trésors dans le </a:t>
            </a:r>
            <a:r>
              <a:rPr lang="fr-FR" sz="2600" i="1" dirty="0" smtClean="0">
                <a:solidFill>
                  <a:srgbClr val="C00000"/>
                </a:solidFill>
                <a:latin typeface="Comic Sans MS" pitchFamily="66" charset="0"/>
                <a:cs typeface="Times New Roman" panose="02020603050405020304" pitchFamily="18" charset="0"/>
              </a:rPr>
              <a:t>ciel</a:t>
            </a:r>
            <a:r>
              <a:rPr lang="fr-FR" sz="2600" i="1" dirty="0">
                <a:solidFill>
                  <a:srgbClr val="C00000"/>
                </a:solidFill>
                <a:latin typeface="Comic Sans MS" pitchFamily="66" charset="0"/>
                <a:cs typeface="Times New Roman" panose="02020603050405020304" pitchFamily="18" charset="0"/>
              </a:rPr>
              <a:t>, </a:t>
            </a:r>
            <a:r>
              <a:rPr lang="fr-FR" sz="2600" i="1" dirty="0" smtClean="0">
                <a:solidFill>
                  <a:srgbClr val="C00000"/>
                </a:solidFill>
                <a:latin typeface="Comic Sans MS" pitchFamily="66" charset="0"/>
                <a:cs typeface="Times New Roman" panose="02020603050405020304" pitchFamily="18" charset="0"/>
              </a:rPr>
              <a:t>là où </a:t>
            </a:r>
            <a:r>
              <a:rPr lang="fr-FR" sz="2600" i="1" dirty="0">
                <a:solidFill>
                  <a:srgbClr val="C00000"/>
                </a:solidFill>
                <a:latin typeface="Comic Sans MS" pitchFamily="66" charset="0"/>
                <a:cs typeface="Times New Roman" panose="02020603050405020304" pitchFamily="18" charset="0"/>
              </a:rPr>
              <a:t>les mites </a:t>
            </a:r>
            <a:r>
              <a:rPr lang="fr-FR" sz="2600" i="1" dirty="0" smtClean="0">
                <a:solidFill>
                  <a:srgbClr val="C00000"/>
                </a:solidFill>
                <a:latin typeface="Comic Sans MS" pitchFamily="66" charset="0"/>
                <a:cs typeface="Times New Roman" panose="02020603050405020304" pitchFamily="18" charset="0"/>
              </a:rPr>
              <a:t>et la rouille ne dévorent pas, </a:t>
            </a:r>
            <a:r>
              <a:rPr lang="fr-FR" sz="2600" i="1" dirty="0">
                <a:solidFill>
                  <a:srgbClr val="C00000"/>
                </a:solidFill>
                <a:latin typeface="Comic Sans MS" pitchFamily="66" charset="0"/>
                <a:cs typeface="Times New Roman" panose="02020603050405020304" pitchFamily="18" charset="0"/>
              </a:rPr>
              <a:t>où les voleurs ne percent </a:t>
            </a:r>
            <a:r>
              <a:rPr lang="fr-FR" sz="2600" i="1" dirty="0" smtClean="0">
                <a:solidFill>
                  <a:srgbClr val="C00000"/>
                </a:solidFill>
                <a:latin typeface="Comic Sans MS" pitchFamily="66" charset="0"/>
                <a:cs typeface="Times New Roman" panose="02020603050405020304" pitchFamily="18" charset="0"/>
              </a:rPr>
              <a:t>pas les murs pour voler.</a:t>
            </a:r>
          </a:p>
          <a:p>
            <a:pPr algn="just"/>
            <a:endParaRPr lang="fr-FR" sz="1600" i="1" dirty="0" smtClean="0">
              <a:solidFill>
                <a:srgbClr val="7030A0"/>
              </a:solidFill>
              <a:latin typeface="Comic Sans MS" pitchFamily="66" charset="0"/>
              <a:cs typeface="Times New Roman" panose="02020603050405020304" pitchFamily="18" charset="0"/>
            </a:endParaRPr>
          </a:p>
          <a:p>
            <a:pPr algn="just"/>
            <a:r>
              <a:rPr lang="fr-FR" sz="2600" i="1" dirty="0" smtClean="0">
                <a:solidFill>
                  <a:srgbClr val="0070C0"/>
                </a:solidFill>
                <a:latin typeface="Comic Sans MS" pitchFamily="66" charset="0"/>
                <a:cs typeface="Times New Roman" panose="02020603050405020304" pitchFamily="18" charset="0"/>
              </a:rPr>
              <a:t>21 </a:t>
            </a:r>
            <a:r>
              <a:rPr lang="fr-FR" sz="2600" i="1" dirty="0">
                <a:solidFill>
                  <a:srgbClr val="0070C0"/>
                </a:solidFill>
                <a:latin typeface="Comic Sans MS" pitchFamily="66" charset="0"/>
                <a:cs typeface="Times New Roman" panose="02020603050405020304" pitchFamily="18" charset="0"/>
              </a:rPr>
              <a:t>Car où est ton trésor, là aussi sera ton </a:t>
            </a:r>
            <a:r>
              <a:rPr lang="fr-FR" sz="2600" i="1" dirty="0" smtClean="0">
                <a:solidFill>
                  <a:srgbClr val="0070C0"/>
                </a:solidFill>
                <a:latin typeface="Comic Sans MS" pitchFamily="66" charset="0"/>
                <a:cs typeface="Times New Roman" panose="02020603050405020304" pitchFamily="18" charset="0"/>
              </a:rPr>
              <a:t>cœur.</a:t>
            </a:r>
            <a:endParaRPr lang="fr-FR" sz="2600" b="1" dirty="0">
              <a:solidFill>
                <a:srgbClr val="0070C0"/>
              </a:solidFill>
              <a:latin typeface="Comic Sans MS" pitchFamily="66" charset="0"/>
              <a:cs typeface="Times New Roman" panose="02020603050405020304" pitchFamily="18" charset="0"/>
            </a:endParaRPr>
          </a:p>
        </p:txBody>
      </p:sp>
      <p:sp>
        <p:nvSpPr>
          <p:cNvPr id="6" name="ZoneTexte 5"/>
          <p:cNvSpPr txBox="1"/>
          <p:nvPr/>
        </p:nvSpPr>
        <p:spPr>
          <a:xfrm>
            <a:off x="2496066" y="1132457"/>
            <a:ext cx="7191632" cy="1323439"/>
          </a:xfrm>
          <a:prstGeom prst="rect">
            <a:avLst/>
          </a:prstGeom>
          <a:solidFill>
            <a:schemeClr val="tx1">
              <a:lumMod val="65000"/>
              <a:lumOff val="35000"/>
            </a:schemeClr>
          </a:solidFill>
          <a:scene3d>
            <a:camera prst="orthographicFront"/>
            <a:lightRig rig="soft" dir="t">
              <a:rot lat="0" lon="0" rev="15600000"/>
            </a:lightRig>
          </a:scene3d>
          <a:sp3d>
            <a:bevelT w="152400" h="50800" prst="softRound"/>
          </a:sp3d>
        </p:spPr>
        <p:txBody>
          <a:bodyPr wrap="square" rtlCol="0">
            <a:spAutoFit/>
            <a:sp3d extrusionH="57150" prstMaterial="softEdge">
              <a:bevelT w="25400" h="38100"/>
            </a:sp3d>
          </a:bodyPr>
          <a:lstStyle/>
          <a:p>
            <a:pPr algn="ctr"/>
            <a:r>
              <a:rPr lang="fr-FR" sz="4000" b="1" dirty="0" smtClean="0">
                <a:ln/>
                <a:solidFill>
                  <a:schemeClr val="accent4"/>
                </a:solidFill>
                <a:latin typeface="Comic Sans MS" pitchFamily="66" charset="0"/>
                <a:cs typeface="Times New Roman" panose="02020603050405020304" pitchFamily="18" charset="0"/>
              </a:rPr>
              <a:t>Evangile selon St. Matthieu</a:t>
            </a:r>
          </a:p>
          <a:p>
            <a:pPr algn="ctr"/>
            <a:r>
              <a:rPr lang="fr-FR" sz="4000" b="1" dirty="0" smtClean="0">
                <a:ln/>
                <a:solidFill>
                  <a:schemeClr val="accent4"/>
                </a:solidFill>
                <a:latin typeface="Comic Sans MS" pitchFamily="66" charset="0"/>
                <a:cs typeface="Times New Roman" panose="02020603050405020304" pitchFamily="18" charset="0"/>
              </a:rPr>
              <a:t>6, 19-21</a:t>
            </a:r>
          </a:p>
        </p:txBody>
      </p:sp>
      <p:sp>
        <p:nvSpPr>
          <p:cNvPr id="7" name="Rectangle 6"/>
          <p:cNvSpPr/>
          <p:nvPr/>
        </p:nvSpPr>
        <p:spPr>
          <a:xfrm>
            <a:off x="1767016" y="229453"/>
            <a:ext cx="8674443" cy="584775"/>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200" b="1" dirty="0" smtClean="0">
                <a:solidFill>
                  <a:schemeClr val="bg1"/>
                </a:solidFill>
                <a:latin typeface="Comic Sans MS" pitchFamily="66" charset="0"/>
                <a:cs typeface="Times New Roman" panose="02020603050405020304" pitchFamily="18" charset="0"/>
              </a:rPr>
              <a:t>Etape 2 : Participer au Royaume de Dieu</a:t>
            </a:r>
            <a:endParaRPr lang="fr-FR" sz="3200" dirty="0" smtClean="0">
              <a:solidFill>
                <a:schemeClr val="bg1"/>
              </a:solidFill>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graphicFrame>
        <p:nvGraphicFramePr>
          <p:cNvPr id="13" name="Tableau 12"/>
          <p:cNvGraphicFramePr>
            <a:graphicFrameLocks noGrp="1"/>
          </p:cNvGraphicFramePr>
          <p:nvPr/>
        </p:nvGraphicFramePr>
        <p:xfrm>
          <a:off x="1793174" y="1294413"/>
          <a:ext cx="8621485" cy="4667000"/>
        </p:xfrm>
        <a:graphic>
          <a:graphicData uri="http://schemas.openxmlformats.org/drawingml/2006/table">
            <a:tbl>
              <a:tblPr/>
              <a:tblGrid>
                <a:gridCol w="2873205"/>
                <a:gridCol w="2874140"/>
                <a:gridCol w="2874140"/>
              </a:tblGrid>
              <a:tr h="359000">
                <a:tc>
                  <a:txBody>
                    <a:bodyPr/>
                    <a:lstStyle/>
                    <a:p>
                      <a:pPr>
                        <a:spcAft>
                          <a:spcPts val="0"/>
                        </a:spcAft>
                      </a:pPr>
                      <a:r>
                        <a:rPr lang="fr-FR" sz="1600" dirty="0">
                          <a:latin typeface="Comic Sans MS" pitchFamily="66" charset="0"/>
                          <a:ea typeface="Calibri"/>
                          <a:cs typeface="Times New Roman" pitchFamily="18" charset="0"/>
                        </a:rPr>
                        <a:t>Mettait</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Est possible à Dieu</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Mes enfants</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Meurtre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Difficile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Te manque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Royaume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Genoux</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Riche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Grands biens</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Dieu seul</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Royaume de Dieu</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C’est impossible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Homme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Des richesses</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Témoignage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Un chameau</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Commandements</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Déconcertés</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Honore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Qui peut être sauvé</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En héritage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Sombre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Dieu</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Trésor</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Aiguille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D’adultère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Reprenant</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Autour de lui</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Observé</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Stupéfaits</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Jeunesse</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Difficile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a:latin typeface="Comic Sans MS" pitchFamily="66" charset="0"/>
                          <a:ea typeface="Calibri"/>
                          <a:cs typeface="Times New Roman" pitchFamily="18" charset="0"/>
                        </a:rPr>
                        <a:t>Vends</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Suis-moi</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Donne-le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00">
                <a:tc>
                  <a:txBody>
                    <a:bodyPr/>
                    <a:lstStyle/>
                    <a:p>
                      <a:pPr>
                        <a:spcAft>
                          <a:spcPts val="0"/>
                        </a:spcAft>
                      </a:pPr>
                      <a:r>
                        <a:rPr lang="fr-FR" sz="1600" dirty="0">
                          <a:latin typeface="Comic Sans MS" pitchFamily="66" charset="0"/>
                          <a:ea typeface="Calibri"/>
                          <a:cs typeface="Times New Roman" pitchFamily="18" charset="0"/>
                        </a:rPr>
                        <a:t>Triste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Comic Sans MS" pitchFamily="66" charset="0"/>
                          <a:ea typeface="Calibri"/>
                          <a:cs typeface="Times New Roman" pitchFamily="18" charset="0"/>
                        </a:rPr>
                        <a:t>Paroles</a:t>
                      </a:r>
                      <a:endParaRPr lang="fr-FR" sz="110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Calibri"/>
                          <a:cs typeface="Times New Roman" pitchFamily="18" charset="0"/>
                        </a:rPr>
                        <a:t>Pourquoi dire</a:t>
                      </a:r>
                      <a:endParaRPr lang="fr-FR" sz="1100" dirty="0">
                        <a:latin typeface="Comic Sans MS" pitchFamily="66"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49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79873" name="Rectangle 1"/>
          <p:cNvSpPr>
            <a:spLocks noChangeArrowheads="1"/>
          </p:cNvSpPr>
          <p:nvPr/>
        </p:nvSpPr>
        <p:spPr bwMode="auto">
          <a:xfrm>
            <a:off x="344383" y="320634"/>
            <a:ext cx="11067803"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Marc 10, 17-27 (Jésus et le jeune homme riche)</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17</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Jésus se mettait en route quand un homme accourut et, tombant à ses genoux, lui demanda : « Bon Maître, que dois-je faire pour avoir la vie éternelle en héritage ?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18</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Jésus lui dit : « Pourquoi dire que je suis bon ? Personne n’est bon, sinon Dieu seul.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19</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Tu connais les commandements : Ne commets pas de meurtre, ne commets pas d’adultère, ne commets pas de vol, ne porte pas de faux témoignage, ne fais de tort à personne, honore ton père et ta mère.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20</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L’homme répondit : « Maître, tout cela, je l’ai observé depuis ma jeunesse.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21</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Jésus posa son regard sur lui, et il l’aima. Il lui dit : « Une seule chose te manque : va, vends ce que tu as et donne-le aux pauvres ; alors tu auras un trésor au ciel. Puis viens, suis-moi.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22</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Mais lui, à ces mots, devint sombre et s’en alla tout triste, car il avait de grands biens.</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23</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Alors Jésus regarda autour de lui et dit à ses disciples : « Comme il sera difficile à ceux qui possèdent des richesses d’entrer dans le royaume de Dieu !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24</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Les disciples étaient stupéfaits de ces paroles. Jésus reprenant la parole leur dit : « Mes enfants, comme il est difficile d’entrer dans le royaume de Dieu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25</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Il est plus facile à un chameau de passer par le trou d’une aiguille qu’à un riche d’entrer dans le royaume de Dieu.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26</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De plus en plus déconcertés, les disciples se demandaient entre eux : « Mais alors, qui peut être sauvé ? »</a:t>
            </a:r>
            <a:endParaRPr kumimoji="0" lang="fr-FR"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27</a:t>
            </a:r>
            <a:r>
              <a:rPr kumimoji="0" lang="fr-FR" b="0" i="0" u="none" strike="noStrike" cap="none" normalizeH="0" baseline="0" dirty="0" smtClean="0">
                <a:ln>
                  <a:noFill/>
                </a:ln>
                <a:solidFill>
                  <a:srgbClr val="333333"/>
                </a:solidFill>
                <a:effectLst/>
                <a:latin typeface="Comic Sans MS" pitchFamily="66" charset="0"/>
                <a:ea typeface="Times New Roman" pitchFamily="18" charset="0"/>
                <a:cs typeface="Arial" pitchFamily="34" charset="0"/>
              </a:rPr>
              <a:t> Jésus les regarde et dit : « Pour les hommes, c’est impossible, mais pas pour Dieu ; car tout est possible à Dieu. »</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997528" y="517291"/>
            <a:ext cx="10070274" cy="4401205"/>
          </a:xfrm>
          <a:prstGeom prst="rect">
            <a:avLst/>
          </a:prstGeom>
          <a:solidFill>
            <a:schemeClr val="accent4">
              <a:lumMod val="20000"/>
              <a:lumOff val="80000"/>
            </a:schemeClr>
          </a:solidFill>
          <a:effectLst>
            <a:outerShdw blurRad="76200" dist="12700" dir="2700000" sy="-23000" kx="-800400" algn="bl" rotWithShape="0">
              <a:prstClr val="black">
                <a:alpha val="20000"/>
              </a:prstClr>
            </a:outerShdw>
          </a:effectLst>
          <a:scene3d>
            <a:camera prst="orthographicFront"/>
            <a:lightRig rig="threePt" dir="t"/>
          </a:scene3d>
          <a:sp3d>
            <a:bevelT w="152400" h="50800" prst="softRound"/>
          </a:sp3d>
        </p:spPr>
        <p:txBody>
          <a:bodyPr wrap="square">
            <a:spAutoFit/>
          </a:bodyPr>
          <a:lstStyle/>
          <a:p>
            <a:pPr algn="just"/>
            <a:r>
              <a:rPr lang="fr-FR" sz="2800" b="1" dirty="0" smtClean="0">
                <a:latin typeface="Comic Sans MS" pitchFamily="66" charset="0"/>
              </a:rPr>
              <a:t>Comment faire pour choisir ?</a:t>
            </a:r>
          </a:p>
          <a:p>
            <a:pPr algn="just"/>
            <a:r>
              <a:rPr lang="fr-FR" sz="2800" b="1" dirty="0" smtClean="0">
                <a:latin typeface="Comic Sans MS" pitchFamily="66" charset="0"/>
              </a:rPr>
              <a:t>Qu’est-ce qui m’aide à choisir ?</a:t>
            </a:r>
          </a:p>
          <a:p>
            <a:pPr algn="just"/>
            <a:r>
              <a:rPr lang="fr-FR" sz="2800" b="1" dirty="0" smtClean="0">
                <a:latin typeface="Comic Sans MS" pitchFamily="66" charset="0"/>
              </a:rPr>
              <a:t>Est-ce que je me laisse influencer ?</a:t>
            </a:r>
          </a:p>
          <a:p>
            <a:pPr algn="just"/>
            <a:r>
              <a:rPr lang="fr-FR" sz="2800" b="1" dirty="0" smtClean="0">
                <a:latin typeface="Comic Sans MS" pitchFamily="66" charset="0"/>
              </a:rPr>
              <a:t>Ai-je déjà dû choisir entre le bien et le mal ?</a:t>
            </a:r>
          </a:p>
          <a:p>
            <a:pPr algn="just"/>
            <a:r>
              <a:rPr lang="fr-FR" sz="2800" b="1" dirty="0" smtClean="0">
                <a:latin typeface="Comic Sans MS" pitchFamily="66" charset="0"/>
              </a:rPr>
              <a:t>Ai-je déjà souffert d’une injustice ?</a:t>
            </a:r>
          </a:p>
          <a:p>
            <a:pPr algn="just"/>
            <a:r>
              <a:rPr lang="fr-FR" sz="2800" b="1" dirty="0" smtClean="0">
                <a:latin typeface="Comic Sans MS" pitchFamily="66" charset="0"/>
              </a:rPr>
              <a:t>Ai-je été témoin d’une injustice ?</a:t>
            </a:r>
          </a:p>
          <a:p>
            <a:pPr algn="just"/>
            <a:r>
              <a:rPr lang="fr-FR" sz="2800" b="1" dirty="0" smtClean="0">
                <a:latin typeface="Comic Sans MS" pitchFamily="66" charset="0"/>
              </a:rPr>
              <a:t>Qu’est-ce que j’éprouve quand je fais du bien, du bon, de beau ?</a:t>
            </a:r>
          </a:p>
          <a:p>
            <a:pPr algn="just"/>
            <a:r>
              <a:rPr lang="fr-FR" sz="2800" b="1" dirty="0" smtClean="0">
                <a:latin typeface="Comic Sans MS" pitchFamily="66" charset="0"/>
              </a:rPr>
              <a:t>Qu’est-ce que j’éprouve quand je fais du mal, quelque chose de mauvais ?</a:t>
            </a:r>
            <a:endParaRPr lang="fr-FR" sz="28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37968" y="229453"/>
            <a:ext cx="10132540"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 </a:t>
            </a:r>
            <a:r>
              <a:rPr lang="fr-FR" sz="2400" b="1" i="1" dirty="0" smtClean="0">
                <a:solidFill>
                  <a:srgbClr val="FFFF00"/>
                </a:solidFill>
                <a:latin typeface="Times New Roman" panose="02020603050405020304" pitchFamily="18" charset="0"/>
                <a:cs typeface="Times New Roman" panose="02020603050405020304" pitchFamily="18" charset="0"/>
              </a:rPr>
              <a:t>(activités)</a:t>
            </a:r>
            <a:endParaRPr lang="fr-FR" sz="2400" i="1" dirty="0" smtClean="0">
              <a:solidFill>
                <a:srgbClr val="FFFF00"/>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00868" y="1380604"/>
            <a:ext cx="4066948" cy="5145574"/>
          </a:xfrm>
          <a:prstGeom prst="rect">
            <a:avLst/>
          </a:prstGeom>
        </p:spPr>
      </p:pic>
      <p:pic>
        <p:nvPicPr>
          <p:cNvPr id="7" name="Image 6">
            <a:hlinkClick r:id="rId4" action="ppaction://hlinkfile"/>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22209" y="2281910"/>
            <a:ext cx="2429227" cy="3376694"/>
          </a:xfrm>
          <a:prstGeom prst="rect">
            <a:avLst/>
          </a:prstGeom>
        </p:spPr>
      </p:pic>
      <p:pic>
        <p:nvPicPr>
          <p:cNvPr id="8" name="Image 7">
            <a:hlinkClick r:id="rId6" action="ppaction://hlinkfil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673560" y="2281910"/>
            <a:ext cx="2740196" cy="1802613"/>
          </a:xfrm>
          <a:prstGeom prst="rect">
            <a:avLst/>
          </a:prstGeom>
        </p:spPr>
      </p:pic>
      <p:sp>
        <p:nvSpPr>
          <p:cNvPr id="12" name="ZoneTexte 11"/>
          <p:cNvSpPr txBox="1"/>
          <p:nvPr/>
        </p:nvSpPr>
        <p:spPr>
          <a:xfrm>
            <a:off x="1022209" y="1380605"/>
            <a:ext cx="2452819" cy="646331"/>
          </a:xfrm>
          <a:prstGeom prst="rect">
            <a:avLst/>
          </a:prstGeom>
          <a:solidFill>
            <a:srgbClr val="FFFF00"/>
          </a:solid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BD le jeune homme riche, texte à compléter</a:t>
            </a:r>
          </a:p>
        </p:txBody>
      </p:sp>
      <p:sp>
        <p:nvSpPr>
          <p:cNvPr id="13" name="ZoneTexte 12"/>
          <p:cNvSpPr txBox="1"/>
          <p:nvPr/>
        </p:nvSpPr>
        <p:spPr>
          <a:xfrm>
            <a:off x="8817248" y="1380604"/>
            <a:ext cx="2452819" cy="646331"/>
          </a:xfrm>
          <a:prstGeom prst="rect">
            <a:avLst/>
          </a:prstGeom>
          <a:solidFill>
            <a:srgbClr val="FFFF00"/>
          </a:solidFill>
        </p:spPr>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Le jeune homme riche, tableau codé</a:t>
            </a: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1.PNG"/>
          <p:cNvPicPr>
            <a:picLocks noChangeAspect="1"/>
          </p:cNvPicPr>
          <p:nvPr/>
        </p:nvPicPr>
        <p:blipFill>
          <a:blip r:embed="rId3"/>
          <a:stretch>
            <a:fillRect/>
          </a:stretch>
        </p:blipFill>
        <p:spPr>
          <a:xfrm>
            <a:off x="3017882" y="0"/>
            <a:ext cx="6090492" cy="6389209"/>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6" name="Image 5" descr="2.PNG"/>
          <p:cNvPicPr>
            <a:picLocks noChangeAspect="1"/>
          </p:cNvPicPr>
          <p:nvPr/>
        </p:nvPicPr>
        <p:blipFill>
          <a:blip r:embed="rId3"/>
          <a:stretch>
            <a:fillRect/>
          </a:stretch>
        </p:blipFill>
        <p:spPr>
          <a:xfrm>
            <a:off x="2115687" y="229193"/>
            <a:ext cx="8002090" cy="6261177"/>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3.PNG"/>
          <p:cNvPicPr>
            <a:picLocks noChangeAspect="1"/>
          </p:cNvPicPr>
          <p:nvPr/>
        </p:nvPicPr>
        <p:blipFill>
          <a:blip r:embed="rId3"/>
          <a:stretch>
            <a:fillRect/>
          </a:stretch>
        </p:blipFill>
        <p:spPr>
          <a:xfrm>
            <a:off x="1092530" y="347095"/>
            <a:ext cx="6745184" cy="5952829"/>
          </a:xfrm>
          <a:prstGeom prst="rect">
            <a:avLst/>
          </a:prstGeom>
        </p:spPr>
      </p:pic>
      <p:pic>
        <p:nvPicPr>
          <p:cNvPr id="6" name="Image 5" descr="4.PNG"/>
          <p:cNvPicPr>
            <a:picLocks noChangeAspect="1"/>
          </p:cNvPicPr>
          <p:nvPr/>
        </p:nvPicPr>
        <p:blipFill>
          <a:blip r:embed="rId4"/>
          <a:stretch>
            <a:fillRect/>
          </a:stretch>
        </p:blipFill>
        <p:spPr>
          <a:xfrm>
            <a:off x="9212621" y="1836863"/>
            <a:ext cx="1710493" cy="2996395"/>
          </a:xfrm>
          <a:prstGeom prst="rect">
            <a:avLst/>
          </a:prstGeom>
        </p:spPr>
      </p:pic>
      <p:pic>
        <p:nvPicPr>
          <p:cNvPr id="7" name="Image 6" descr="5.PNG"/>
          <p:cNvPicPr>
            <a:picLocks noChangeAspect="1"/>
          </p:cNvPicPr>
          <p:nvPr/>
        </p:nvPicPr>
        <p:blipFill>
          <a:blip r:embed="rId5"/>
          <a:stretch>
            <a:fillRect/>
          </a:stretch>
        </p:blipFill>
        <p:spPr>
          <a:xfrm>
            <a:off x="9207338" y="1007871"/>
            <a:ext cx="1733792" cy="685896"/>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6.PNG"/>
          <p:cNvPicPr>
            <a:picLocks noChangeAspect="1"/>
          </p:cNvPicPr>
          <p:nvPr/>
        </p:nvPicPr>
        <p:blipFill>
          <a:blip r:embed="rId3"/>
          <a:stretch>
            <a:fillRect/>
          </a:stretch>
        </p:blipFill>
        <p:spPr>
          <a:xfrm>
            <a:off x="1759062" y="273133"/>
            <a:ext cx="8584346" cy="6277419"/>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55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56</a:t>
            </a:fld>
            <a:endParaRPr lang="fr-FR" b="1" u="sng" dirty="0">
              <a:solidFill>
                <a:schemeClr val="tx1"/>
              </a:solidFill>
            </a:endParaRPr>
          </a:p>
        </p:txBody>
      </p:sp>
      <p:sp>
        <p:nvSpPr>
          <p:cNvPr id="12" name="Rectangle 11"/>
          <p:cNvSpPr/>
          <p:nvPr/>
        </p:nvSpPr>
        <p:spPr>
          <a:xfrm>
            <a:off x="432275" y="200383"/>
            <a:ext cx="11276228" cy="769441"/>
          </a:xfrm>
          <a:prstGeom prst="rect">
            <a:avLst/>
          </a:prstGeom>
          <a:solidFill>
            <a:srgbClr val="FF0000"/>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400" b="1"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KT Paroisse Saint Etienne – Punaauia</a:t>
            </a:r>
            <a:endParaRPr lang="fr-FR" sz="44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6887689" y="1116281"/>
            <a:ext cx="2805420" cy="3752601"/>
          </a:xfrm>
          <a:prstGeom prst="ellipse">
            <a:avLst/>
          </a:prstGeom>
          <a:ln>
            <a:noFill/>
          </a:ln>
          <a:effectLst>
            <a:softEdge rad="112500"/>
          </a:effectLst>
        </p:spPr>
      </p:pic>
      <p:pic>
        <p:nvPicPr>
          <p:cNvPr id="7" name="Image 6" descr="8574475544_7344352a9c_o.jpg"/>
          <p:cNvPicPr>
            <a:picLocks noChangeAspect="1"/>
          </p:cNvPicPr>
          <p:nvPr/>
        </p:nvPicPr>
        <p:blipFill>
          <a:blip r:embed="rId3"/>
          <a:stretch>
            <a:fillRect/>
          </a:stretch>
        </p:blipFill>
        <p:spPr>
          <a:xfrm>
            <a:off x="2611190" y="1187532"/>
            <a:ext cx="3005837" cy="3705102"/>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
        <p:nvSpPr>
          <p:cNvPr id="9" name="Rectangle 8"/>
          <p:cNvSpPr/>
          <p:nvPr/>
        </p:nvSpPr>
        <p:spPr>
          <a:xfrm>
            <a:off x="1472540" y="5164270"/>
            <a:ext cx="921525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7  décembre  2019</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3" name="Rectangle 2"/>
          <p:cNvSpPr/>
          <p:nvPr/>
        </p:nvSpPr>
        <p:spPr>
          <a:xfrm>
            <a:off x="1566599" y="1945519"/>
            <a:ext cx="8674443" cy="2308324"/>
          </a:xfrm>
          <a:prstGeom prst="rect">
            <a:avLst/>
          </a:prstGeom>
          <a:solidFill>
            <a:schemeClr val="bg1">
              <a:lumMod val="85000"/>
            </a:schemeClr>
          </a:solidFill>
          <a:ln w="76200">
            <a:solidFill>
              <a:srgbClr val="FF0000"/>
            </a:solidFill>
          </a:ln>
          <a:scene3d>
            <a:camera prst="orthographicFront"/>
            <a:lightRig rig="threePt" dir="t"/>
          </a:scene3d>
          <a:sp3d>
            <a:bevelT prst="angle"/>
          </a:sp3d>
        </p:spPr>
        <p:txBody>
          <a:bodyPr wrap="square">
            <a:spAutoFit/>
          </a:bodyPr>
          <a:lstStyle/>
          <a:p>
            <a:pPr algn="ctr"/>
            <a:r>
              <a:rPr lang="fr-FR" sz="7200" b="1" dirty="0" smtClean="0">
                <a:solidFill>
                  <a:srgbClr val="6AA94F"/>
                </a:solidFill>
                <a:latin typeface="Times New Roman" panose="02020603050405020304" pitchFamily="18" charset="0"/>
                <a:cs typeface="Times New Roman" panose="02020603050405020304" pitchFamily="18" charset="0"/>
              </a:rPr>
              <a:t>Les </a:t>
            </a:r>
            <a:r>
              <a:rPr lang="fr-FR" sz="7200" b="1" u="none" strike="noStrike" baseline="0" dirty="0" smtClean="0">
                <a:solidFill>
                  <a:srgbClr val="6AA94F"/>
                </a:solidFill>
                <a:latin typeface="Times New Roman" panose="02020603050405020304" pitchFamily="18" charset="0"/>
                <a:cs typeface="Times New Roman" panose="02020603050405020304" pitchFamily="18" charset="0"/>
              </a:rPr>
              <a:t>4 étapes du</a:t>
            </a:r>
            <a:r>
              <a:rPr lang="fr-FR" sz="7200" b="1" u="none" strike="noStrike" dirty="0" smtClean="0">
                <a:solidFill>
                  <a:srgbClr val="6AA94F"/>
                </a:solidFill>
                <a:latin typeface="Times New Roman" panose="02020603050405020304" pitchFamily="18" charset="0"/>
                <a:cs typeface="Times New Roman" panose="02020603050405020304" pitchFamily="18" charset="0"/>
              </a:rPr>
              <a:t> module</a:t>
            </a:r>
            <a:endParaRPr lang="fr-FR" sz="7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15726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1 : Des choix possibles</a:t>
            </a:r>
            <a:endParaRPr lang="fr-FR" sz="3600" dirty="0" smtClean="0">
              <a:solidFill>
                <a:schemeClr val="bg1"/>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421" y="1516960"/>
            <a:ext cx="2875133" cy="4320555"/>
          </a:xfrm>
          <a:prstGeom prst="rect">
            <a:avLst/>
          </a:prstGeom>
        </p:spPr>
      </p:pic>
      <p:sp>
        <p:nvSpPr>
          <p:cNvPr id="7" name="ZoneTexte 6"/>
          <p:cNvSpPr txBox="1"/>
          <p:nvPr/>
        </p:nvSpPr>
        <p:spPr>
          <a:xfrm>
            <a:off x="3684008" y="1516960"/>
            <a:ext cx="6601216" cy="2677656"/>
          </a:xfrm>
          <a:prstGeom prst="rect">
            <a:avLst/>
          </a:prstGeom>
          <a:solidFill>
            <a:schemeClr val="accent1">
              <a:lumMod val="20000"/>
              <a:lumOff val="80000"/>
            </a:schemeClr>
          </a:solidFill>
        </p:spPr>
        <p:txBody>
          <a:bodyPr wrap="square" rtlCol="0">
            <a:spAutoFit/>
          </a:bodyPr>
          <a:lstStyle/>
          <a:p>
            <a:pPr algn="just"/>
            <a:r>
              <a:rPr lang="fr-FR" sz="2800" dirty="0">
                <a:latin typeface="Times New Roman" panose="02020603050405020304" pitchFamily="18" charset="0"/>
                <a:cs typeface="Times New Roman" panose="02020603050405020304" pitchFamily="18" charset="0"/>
              </a:rPr>
              <a:t>L’homme est amené à faire des choix dans sa vie pour vivre avec les autres et avec lui-même de manière digne. S’interrogeant sur sa capacité à faire le bien et à faire le mal, il lui faut prendre le temps de la réflexion et du discernement pour choisir la vie</a:t>
            </a:r>
            <a:r>
              <a:rPr lang="fr-FR" sz="2800" dirty="0" smtClean="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8573" y="4305551"/>
            <a:ext cx="3476651" cy="2470252"/>
          </a:xfrm>
          <a:prstGeom prst="rect">
            <a:avLst/>
          </a:prstGeom>
        </p:spPr>
      </p:pic>
      <p:pic>
        <p:nvPicPr>
          <p:cNvPr id="6" name="Image 5"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272104513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4877366" y="1523713"/>
            <a:ext cx="6601216" cy="2246769"/>
          </a:xfrm>
          <a:prstGeom prst="rect">
            <a:avLst/>
          </a:prstGeom>
          <a:solidFill>
            <a:schemeClr val="accent1">
              <a:lumMod val="20000"/>
              <a:lumOff val="80000"/>
            </a:schemeClr>
          </a:solidFill>
        </p:spPr>
        <p:txBody>
          <a:bodyPr wrap="square" rtlCol="0">
            <a:spAutoFit/>
          </a:bodyPr>
          <a:lstStyle/>
          <a:p>
            <a:pPr algn="just"/>
            <a:r>
              <a:rPr lang="fr-FR" sz="2800" dirty="0">
                <a:latin typeface="Times New Roman" panose="02020603050405020304" pitchFamily="18" charset="0"/>
                <a:cs typeface="Times New Roman" panose="02020603050405020304" pitchFamily="18" charset="0"/>
              </a:rPr>
              <a:t>Dieu nous invite à choisir la vie par son Fils Jésus Christ. Comme à l’homme riche, il nous dit « comment avoir la vie éternelle ». Il nous laisse libres de choisir de participer à son Royaume.</a:t>
            </a: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385" y="1523713"/>
            <a:ext cx="4298894" cy="3043037"/>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59977" y="3881693"/>
            <a:ext cx="3485222" cy="2790955"/>
          </a:xfrm>
          <a:prstGeom prst="rect">
            <a:avLst/>
          </a:prstGeom>
        </p:spPr>
      </p:pic>
      <p:pic>
        <p:nvPicPr>
          <p:cNvPr id="8" name="Image 7"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151118966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33153" y="398813"/>
            <a:ext cx="10094025" cy="4478149"/>
          </a:xfrm>
          <a:prstGeom prst="rect">
            <a:avLst/>
          </a:prstGeom>
        </p:spPr>
        <p:txBody>
          <a:bodyPr wrap="square">
            <a:spAutoFit/>
          </a:bodyPr>
          <a:lstStyle/>
          <a:p>
            <a:pPr algn="just">
              <a:spcAft>
                <a:spcPts val="600"/>
              </a:spcAft>
            </a:pPr>
            <a:r>
              <a:rPr lang="fr-FR" sz="4000" b="1"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rPr>
              <a:t>OBJECTIF :</a:t>
            </a:r>
          </a:p>
          <a:p>
            <a:pPr algn="just"/>
            <a:r>
              <a:rPr lang="fr-FR" sz="4000" b="1" dirty="0" smtClean="0">
                <a:solidFill>
                  <a:srgbClr val="0000FF"/>
                </a:solidFill>
                <a:effectLst>
                  <a:outerShdw blurRad="38100" dist="38100" dir="2700000" algn="tl">
                    <a:srgbClr val="000000">
                      <a:alpha val="43137"/>
                    </a:srgbClr>
                  </a:outerShdw>
                </a:effectLst>
                <a:latin typeface="Comic Sans MS" pitchFamily="66" charset="0"/>
              </a:rPr>
              <a:t>Dieu promet </a:t>
            </a:r>
            <a:r>
              <a:rPr lang="fr-FR" sz="4000" b="1" dirty="0" smtClean="0">
                <a:latin typeface="Comic Sans MS" pitchFamily="66" charset="0"/>
              </a:rPr>
              <a:t>aux hommes un Royaume de justice, d’amour et de paix. Ce règne est déjà là :</a:t>
            </a:r>
          </a:p>
          <a:p>
            <a:pPr algn="just"/>
            <a:r>
              <a:rPr lang="fr-FR" sz="4000" b="1" dirty="0" smtClean="0">
                <a:latin typeface="Comic Sans MS" pitchFamily="66" charset="0"/>
              </a:rPr>
              <a:t>par l’</a:t>
            </a:r>
            <a:r>
              <a:rPr lang="fr-FR" sz="4000" b="1" u="sng" dirty="0" smtClean="0">
                <a:solidFill>
                  <a:srgbClr val="FF0000"/>
                </a:solidFill>
                <a:effectLst>
                  <a:outerShdw blurRad="38100" dist="38100" dir="2700000" algn="tl">
                    <a:srgbClr val="000000">
                      <a:alpha val="43137"/>
                    </a:srgbClr>
                  </a:outerShdw>
                </a:effectLst>
                <a:latin typeface="Comic Sans MS" pitchFamily="66" charset="0"/>
              </a:rPr>
              <a:t>Alliance</a:t>
            </a:r>
            <a:r>
              <a:rPr lang="fr-FR" sz="4000" b="1" dirty="0" smtClean="0">
                <a:latin typeface="Comic Sans MS" pitchFamily="66" charset="0"/>
              </a:rPr>
              <a:t> réalisée entre Dieu et les Hommes </a:t>
            </a:r>
            <a:r>
              <a:rPr lang="fr-FR" sz="4000" b="1" dirty="0" smtClean="0">
                <a:solidFill>
                  <a:srgbClr val="00B050"/>
                </a:solidFill>
                <a:effectLst>
                  <a:outerShdw blurRad="38100" dist="38100" dir="2700000" algn="tl">
                    <a:srgbClr val="000000">
                      <a:alpha val="43137"/>
                    </a:srgbClr>
                  </a:outerShdw>
                </a:effectLst>
                <a:latin typeface="Comic Sans MS" pitchFamily="66" charset="0"/>
              </a:rPr>
              <a:t>grâce à Jésus</a:t>
            </a:r>
            <a:r>
              <a:rPr lang="fr-FR" sz="4000" b="1" dirty="0" smtClean="0">
                <a:latin typeface="Comic Sans MS" pitchFamily="66" charset="0"/>
              </a:rPr>
              <a:t>, mais il est encore en devenir. </a:t>
            </a:r>
            <a:endParaRPr lang="fr-FR" sz="40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60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983405" y="217578"/>
            <a:ext cx="10191275" cy="523220"/>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2800" b="1" dirty="0" smtClean="0">
                <a:solidFill>
                  <a:schemeClr val="bg1"/>
                </a:solidFill>
                <a:latin typeface="Comic Sans MS" pitchFamily="66" charset="0"/>
                <a:cs typeface="Times New Roman" panose="02020603050405020304" pitchFamily="18" charset="0"/>
              </a:rPr>
              <a:t>Etape 3 : Le Royaume, un don de Dieu pour l’humanité</a:t>
            </a:r>
            <a:endParaRPr lang="fr-FR" sz="2800" dirty="0" smtClean="0">
              <a:solidFill>
                <a:schemeClr val="bg1"/>
              </a:solidFill>
              <a:latin typeface="Comic Sans MS" pitchFamily="66" charset="0"/>
              <a:cs typeface="Times New Roman" panose="02020603050405020304" pitchFamily="18" charset="0"/>
            </a:endParaRPr>
          </a:p>
        </p:txBody>
      </p:sp>
      <p:sp>
        <p:nvSpPr>
          <p:cNvPr id="6" name="ZoneTexte 5"/>
          <p:cNvSpPr txBox="1"/>
          <p:nvPr/>
        </p:nvSpPr>
        <p:spPr>
          <a:xfrm>
            <a:off x="5415147" y="1177528"/>
            <a:ext cx="5784845" cy="5016758"/>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square" rtlCol="0">
            <a:spAutoFit/>
          </a:bodyPr>
          <a:lstStyle/>
          <a:p>
            <a:pPr algn="r"/>
            <a:r>
              <a:rPr lang="fr-FR" sz="3200" b="1" dirty="0">
                <a:latin typeface="Comic Sans MS" pitchFamily="66" charset="0"/>
                <a:cs typeface="Times New Roman" panose="02020603050405020304" pitchFamily="18" charset="0"/>
              </a:rPr>
              <a:t>Le Royaume est un </a:t>
            </a:r>
            <a:r>
              <a:rPr lang="fr-FR" sz="3200" b="1" u="sng" dirty="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don</a:t>
            </a:r>
            <a:r>
              <a:rPr lang="fr-FR" sz="3200" b="1" dirty="0">
                <a:latin typeface="Comic Sans MS" pitchFamily="66" charset="0"/>
                <a:cs typeface="Times New Roman" panose="02020603050405020304" pitchFamily="18" charset="0"/>
              </a:rPr>
              <a:t> de Dieu </a:t>
            </a:r>
            <a:r>
              <a:rPr lang="fr-FR" sz="3200" b="1" u="sng" dirty="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offert</a:t>
            </a:r>
            <a:r>
              <a:rPr lang="fr-FR" sz="3200" b="1" dirty="0">
                <a:latin typeface="Comic Sans MS" pitchFamily="66" charset="0"/>
                <a:cs typeface="Times New Roman" panose="02020603050405020304" pitchFamily="18" charset="0"/>
              </a:rPr>
              <a:t> à tous. Par sa présence et par des paraboles, Jésus nous fait découvrir que </a:t>
            </a:r>
            <a:r>
              <a:rPr lang="fr-FR" sz="3200" b="1" dirty="0">
                <a:ln>
                  <a:solidFill>
                    <a:schemeClr val="tx1"/>
                  </a:solidFill>
                </a:ln>
                <a:solidFill>
                  <a:srgbClr val="00CC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le Royaume est déjà là</a:t>
            </a:r>
            <a:r>
              <a:rPr lang="fr-FR" sz="3200" b="1" dirty="0">
                <a:latin typeface="Comic Sans MS" pitchFamily="66" charset="0"/>
                <a:cs typeface="Times New Roman" panose="02020603050405020304" pitchFamily="18" charset="0"/>
              </a:rPr>
              <a:t>. Il nous dit que Dieu nous invite </a:t>
            </a:r>
            <a:r>
              <a:rPr lang="fr-FR" sz="3200" b="1" u="sng" dirty="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personnellement et ensemble à l’accueillir et à le faire grandir.</a:t>
            </a: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8387" y="966857"/>
            <a:ext cx="3556476" cy="2677656"/>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8386" y="3754832"/>
            <a:ext cx="3556476" cy="266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61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ZoneTexte 4">
            <a:hlinkClick r:id="rId3" action="ppaction://hlinksldjump"/>
          </p:cNvPr>
          <p:cNvSpPr txBox="1"/>
          <p:nvPr/>
        </p:nvSpPr>
        <p:spPr>
          <a:xfrm>
            <a:off x="1745673" y="1189778"/>
            <a:ext cx="8609610" cy="1815882"/>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square" rtlCol="0">
            <a:spAutoFit/>
          </a:bodyPr>
          <a:lstStyle/>
          <a:p>
            <a:pPr algn="ct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rPr>
              <a:t>Evangile selon St. </a:t>
            </a: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hlinkClick r:id="rId4" action="ppaction://hlinksldjump"/>
              </a:rPr>
              <a:t>Matthieu</a:t>
            </a: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rPr>
              <a:t> 13, 47-50</a:t>
            </a:r>
          </a:p>
          <a:p>
            <a:pPr algn="ct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hlinkClick r:id="rId5" action="ppaction://hlinksldjump"/>
              </a:rPr>
              <a:t>Deutéronome 30, 19</a:t>
            </a:r>
            <a:endPar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endParaRPr>
          </a:p>
          <a:p>
            <a:pPr algn="ct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rPr>
              <a:t>Evangile selon </a:t>
            </a: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hlinkClick r:id="rId6" action="ppaction://hlinksldjump"/>
              </a:rPr>
              <a:t>St. Luc 4, 16-21</a:t>
            </a:r>
            <a:endPar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endParaRPr>
          </a:p>
          <a:p>
            <a:pPr algn="ctr"/>
            <a:r>
              <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hlinkClick r:id="rId7" action="ppaction://hlinksldjump"/>
              </a:rPr>
              <a:t>Isaïe 61, 1-3.8</a:t>
            </a:r>
            <a:endParaRPr lang="fr-F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itchFamily="66" charset="0"/>
              <a:cs typeface="Times New Roman" panose="02020603050405020304" pitchFamily="18" charset="0"/>
            </a:endParaRPr>
          </a:p>
        </p:txBody>
      </p:sp>
      <p:sp>
        <p:nvSpPr>
          <p:cNvPr id="6" name="Rectangle 5"/>
          <p:cNvSpPr/>
          <p:nvPr/>
        </p:nvSpPr>
        <p:spPr>
          <a:xfrm>
            <a:off x="2087650" y="217578"/>
            <a:ext cx="7999309" cy="584775"/>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200" b="1" dirty="0" smtClean="0">
                <a:solidFill>
                  <a:schemeClr val="bg1"/>
                </a:solidFill>
                <a:latin typeface="Comic Sans MS" pitchFamily="66" charset="0"/>
                <a:cs typeface="Times New Roman" panose="02020603050405020304" pitchFamily="18" charset="0"/>
              </a:rPr>
              <a:t>Les textes de références</a:t>
            </a:r>
            <a:endParaRPr lang="fr-FR" sz="3200" dirty="0" smtClean="0">
              <a:solidFill>
                <a:schemeClr val="bg1"/>
              </a:solidFill>
              <a:latin typeface="Comic Sans MS" pitchFamily="66" charset="0"/>
              <a:cs typeface="Times New Roman" panose="02020603050405020304" pitchFamily="18" charset="0"/>
            </a:endParaRPr>
          </a:p>
        </p:txBody>
      </p:sp>
      <p:pic>
        <p:nvPicPr>
          <p:cNvPr id="7" name="Image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934585" y="3251836"/>
            <a:ext cx="4330640" cy="2472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62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339327" y="1294758"/>
            <a:ext cx="5396455" cy="5016758"/>
          </a:xfrm>
          <a:prstGeom prst="rect">
            <a:avLst/>
          </a:prstGeom>
          <a:blipFill>
            <a:blip r:embed="rId3"/>
            <a:tile tx="0" ty="0" sx="100000" sy="100000" flip="none" algn="tl"/>
          </a:blipFill>
          <a:ln w="12700">
            <a:solidFill>
              <a:schemeClr val="tx1"/>
            </a:solidFill>
          </a:ln>
          <a:scene3d>
            <a:camera prst="orthographicFront"/>
            <a:lightRig rig="threePt" dir="t"/>
          </a:scene3d>
          <a:sp3d>
            <a:bevelT w="152400" h="50800" prst="softRound"/>
          </a:sp3d>
        </p:spPr>
        <p:txBody>
          <a:bodyPr wrap="square">
            <a:spAutoFit/>
          </a:bodyPr>
          <a:lstStyle/>
          <a:p>
            <a:r>
              <a:rPr lang="fr-FR" sz="3200" dirty="0" smtClean="0">
                <a:latin typeface="Comic Sans MS" pitchFamily="66" charset="0"/>
                <a:cs typeface="Times New Roman" panose="02020603050405020304" pitchFamily="18" charset="0"/>
              </a:rPr>
              <a:t>Le Royaume des cieux est encore comparable à un filet qu’on jette dans la mer, et qui ramène toutes sortes de poissons. Quand il est plein, on le tire sur le rivage, on s’assied, on ramasse dans des paniers ce qui est bon, et on rejette ce qui vaut rien. </a:t>
            </a:r>
            <a:endParaRPr lang="fr-FR" sz="3200" dirty="0">
              <a:latin typeface="Comic Sans MS" pitchFamily="66" charset="0"/>
              <a:cs typeface="Times New Roman" panose="02020603050405020304" pitchFamily="18" charset="0"/>
            </a:endParaRPr>
          </a:p>
        </p:txBody>
      </p:sp>
      <p:sp>
        <p:nvSpPr>
          <p:cNvPr id="6" name="ZoneTexte 5">
            <a:hlinkClick r:id="rId4" action="ppaction://hlinkfile"/>
          </p:cNvPr>
          <p:cNvSpPr txBox="1"/>
          <p:nvPr/>
        </p:nvSpPr>
        <p:spPr>
          <a:xfrm>
            <a:off x="1033153" y="237303"/>
            <a:ext cx="9820894" cy="646331"/>
          </a:xfrm>
          <a:prstGeom prst="rect">
            <a:avLst/>
          </a:prstGeom>
          <a:solidFill>
            <a:schemeClr val="accent4">
              <a:lumMod val="75000"/>
            </a:schemeClr>
          </a:solidFill>
        </p:spPr>
        <p:txBody>
          <a:bodyPr wrap="square" rtlCol="0">
            <a:spAutoFit/>
          </a:bodyPr>
          <a:lstStyle/>
          <a:p>
            <a:pPr algn="ctr"/>
            <a:r>
              <a:rPr lang="fr-FR" sz="3600" b="1"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Evangile selon St. Matthieu 13, 47-50</a:t>
            </a:r>
            <a:endParaRPr lang="fr-FR" sz="36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7" name="Image 6" descr="téléchargement.jpg"/>
          <p:cNvPicPr>
            <a:picLocks noChangeAspect="1"/>
          </p:cNvPicPr>
          <p:nvPr/>
        </p:nvPicPr>
        <p:blipFill>
          <a:blip r:embed="rId5"/>
          <a:stretch>
            <a:fillRect/>
          </a:stretch>
        </p:blipFill>
        <p:spPr>
          <a:xfrm>
            <a:off x="7005390" y="1295648"/>
            <a:ext cx="3728742" cy="4131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63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6044541" y="950027"/>
            <a:ext cx="4993810" cy="5078313"/>
          </a:xfrm>
          <a:prstGeom prst="rect">
            <a:avLst/>
          </a:prstGeom>
          <a:blipFill>
            <a:blip r:embed="rId3"/>
            <a:tile tx="0" ty="0" sx="100000" sy="100000" flip="none" algn="tl"/>
          </a:blipFill>
          <a:ln w="12700">
            <a:solidFill>
              <a:schemeClr val="tx1"/>
            </a:solidFill>
          </a:ln>
          <a:scene3d>
            <a:camera prst="orthographicFront"/>
            <a:lightRig rig="threePt" dir="t"/>
          </a:scene3d>
          <a:sp3d>
            <a:bevelT prst="angle"/>
          </a:sp3d>
        </p:spPr>
        <p:txBody>
          <a:bodyPr wrap="square">
            <a:spAutoFit/>
          </a:bodyPr>
          <a:lstStyle/>
          <a:p>
            <a:pPr algn="r"/>
            <a:r>
              <a:rPr lang="fr-FR" sz="3600" dirty="0" smtClean="0">
                <a:latin typeface="Comic Sans MS" pitchFamily="66" charset="0"/>
                <a:cs typeface="Times New Roman" panose="02020603050405020304" pitchFamily="18" charset="0"/>
              </a:rPr>
              <a:t>Ainsi en sera-t-il à la fin du monde : les anges viendront séparer les méchants des justes et le rejetteront dans la fournaise : là, il y aura des pleurs et de grincements de dents.</a:t>
            </a:r>
            <a:endParaRPr lang="fr-FR" sz="3600" dirty="0">
              <a:latin typeface="Comic Sans MS" pitchFamily="66" charset="0"/>
              <a:cs typeface="Times New Roman" panose="02020603050405020304" pitchFamily="18" charset="0"/>
            </a:endParaRPr>
          </a:p>
        </p:txBody>
      </p:sp>
      <p:pic>
        <p:nvPicPr>
          <p:cNvPr id="7" name="Image 6" descr="téléchargement (1).jpg"/>
          <p:cNvPicPr>
            <a:picLocks noChangeAspect="1"/>
          </p:cNvPicPr>
          <p:nvPr/>
        </p:nvPicPr>
        <p:blipFill>
          <a:blip r:embed="rId4"/>
          <a:stretch>
            <a:fillRect/>
          </a:stretch>
        </p:blipFill>
        <p:spPr>
          <a:xfrm>
            <a:off x="408771" y="1073231"/>
            <a:ext cx="5170212" cy="3403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1902" y="722197"/>
            <a:ext cx="10293178" cy="5178341"/>
          </a:xfrm>
          <a:prstGeom prst="rect">
            <a:avLst/>
          </a:prstGeom>
        </p:spPr>
        <p:txBody>
          <a:bodyPr wrap="square">
            <a:spAutoFit/>
          </a:bodyPr>
          <a:lstStyle/>
          <a:p>
            <a:pPr algn="just"/>
            <a:r>
              <a:rPr lang="fr-FR" sz="3200" b="1" dirty="0" smtClean="0">
                <a:solidFill>
                  <a:srgbClr val="FF0000"/>
                </a:solidFill>
                <a:latin typeface="Comic Sans MS" pitchFamily="66" charset="0"/>
                <a:cs typeface="Times New Roman" panose="02020603050405020304" pitchFamily="18" charset="0"/>
              </a:rPr>
              <a:t>Livre du Deutéronome 30, 19</a:t>
            </a:r>
          </a:p>
          <a:p>
            <a:pPr algn="just"/>
            <a:endParaRPr lang="fr-FR" sz="1050" dirty="0" smtClean="0">
              <a:latin typeface="Comic Sans MS" pitchFamily="66" charset="0"/>
              <a:cs typeface="Times New Roman" panose="02020603050405020304" pitchFamily="18" charset="0"/>
            </a:endParaRPr>
          </a:p>
          <a:p>
            <a:pPr algn="just"/>
            <a:r>
              <a:rPr lang="fr-FR" sz="3200" dirty="0" smtClean="0">
                <a:latin typeface="Comic Sans MS" pitchFamily="66" charset="0"/>
                <a:cs typeface="Times New Roman" panose="02020603050405020304" pitchFamily="18" charset="0"/>
              </a:rPr>
              <a:t>Je </a:t>
            </a:r>
            <a:r>
              <a:rPr lang="fr-FR" sz="3200" dirty="0">
                <a:latin typeface="Comic Sans MS" pitchFamily="66" charset="0"/>
                <a:cs typeface="Times New Roman" panose="02020603050405020304" pitchFamily="18" charset="0"/>
              </a:rPr>
              <a:t>prends aujourd’hui à témoin contre toi le ciel et la terre : </a:t>
            </a:r>
            <a:r>
              <a:rPr lang="fr-FR" sz="3200" b="1" dirty="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je te propose de choisir entre la vie et la mort, la bénédiction de la malédiction. </a:t>
            </a:r>
            <a:r>
              <a:rPr lang="fr-FR" sz="3200" dirty="0">
                <a:latin typeface="Comic Sans MS" pitchFamily="66" charset="0"/>
                <a:cs typeface="Times New Roman" panose="02020603050405020304" pitchFamily="18" charset="0"/>
              </a:rPr>
              <a:t>Choisis donc la vie, pour que vous viviez, toi et ta descendance, en aimant le Seigneur ton Dieu, en écoutant sa voix, en vous attachant à lui ; c’est là que se trouve ta vie, une longue vie sur la terre que le Seigneur a juré de donner à tes pères, Abraham, Isaac et Jacob.</a:t>
            </a:r>
          </a:p>
        </p:txBody>
      </p:sp>
      <p:pic>
        <p:nvPicPr>
          <p:cNvPr id="5" name="Image 4"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291910343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5029" y="631153"/>
            <a:ext cx="10070275" cy="3970318"/>
          </a:xfrm>
          <a:prstGeom prst="rect">
            <a:avLst/>
          </a:prstGeom>
        </p:spPr>
        <p:txBody>
          <a:bodyPr wrap="square">
            <a:spAutoFit/>
          </a:bodyPr>
          <a:lstStyle/>
          <a:p>
            <a:pPr algn="just"/>
            <a:r>
              <a:rPr lang="fr-FR" sz="3600" b="1" dirty="0" smtClean="0">
                <a:solidFill>
                  <a:srgbClr val="FF0000"/>
                </a:solidFill>
                <a:latin typeface="Comic Sans MS" pitchFamily="66" charset="0"/>
                <a:cs typeface="Times New Roman" panose="02020603050405020304" pitchFamily="18" charset="0"/>
              </a:rPr>
              <a:t>Saint Luc 4, 16-21</a:t>
            </a:r>
            <a:endParaRPr lang="fr-FR" sz="3600" b="1" dirty="0" smtClean="0">
              <a:latin typeface="Comic Sans MS" pitchFamily="66" charset="0"/>
              <a:cs typeface="Times New Roman" panose="02020603050405020304" pitchFamily="18" charset="0"/>
            </a:endParaRPr>
          </a:p>
          <a:p>
            <a:pPr algn="just"/>
            <a:r>
              <a:rPr lang="fr-FR" sz="3600" b="1" dirty="0" smtClean="0">
                <a:latin typeface="Comic Sans MS" pitchFamily="66" charset="0"/>
                <a:cs typeface="Times New Roman" panose="02020603050405020304" pitchFamily="18" charset="0"/>
              </a:rPr>
              <a:t>Il vint à Nazareth, où il avait grandi. Comme il en avait l’habitude, il entra dans la synagogue le jour du sabbat, et il se leva pour faire la lecture. On lui présenta le livre du prophète Isaïe. Il ouvrit le livre et trouva le passage où il est écrit :</a:t>
            </a:r>
          </a:p>
        </p:txBody>
      </p:sp>
      <p:pic>
        <p:nvPicPr>
          <p:cNvPr id="5" name="Image 4"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31405680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904" y="844908"/>
            <a:ext cx="10082151" cy="4524315"/>
          </a:xfrm>
          <a:prstGeom prst="rect">
            <a:avLst/>
          </a:prstGeom>
        </p:spPr>
        <p:txBody>
          <a:bodyPr wrap="square">
            <a:spAutoFit/>
          </a:bodyPr>
          <a:lstStyle/>
          <a:p>
            <a:pPr algn="just"/>
            <a:r>
              <a:rPr lang="fr-FR" sz="3600" b="1" i="1" dirty="0" smtClean="0">
                <a:solidFill>
                  <a:srgbClr val="FF0000"/>
                </a:solidFill>
                <a:latin typeface="Comic Sans MS" pitchFamily="66" charset="0"/>
                <a:cs typeface="Times New Roman" panose="02020603050405020304" pitchFamily="18" charset="0"/>
              </a:rPr>
              <a:t>« l’Esprit du Seigneur est sur moi, parce que le Seigneur m’a consacré par l’onction, il m’a envoyé porter la Bonne Nouvelle aux pauvres, annoncer aux prisonniers qu’ils sont libres, et aux aveugles qu’ils verront la lumière, apporter aux opprimés la libération, annoncer une année de bienfaits accordée par le Seigneur ».</a:t>
            </a:r>
          </a:p>
        </p:txBody>
      </p:sp>
      <p:pic>
        <p:nvPicPr>
          <p:cNvPr id="4" name="Image 3"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31405680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9404" y="631153"/>
            <a:ext cx="10129652" cy="4401205"/>
          </a:xfrm>
          <a:prstGeom prst="rect">
            <a:avLst/>
          </a:prstGeom>
        </p:spPr>
        <p:txBody>
          <a:bodyPr wrap="square">
            <a:spAutoFit/>
          </a:bodyPr>
          <a:lstStyle/>
          <a:p>
            <a:pPr algn="just"/>
            <a:r>
              <a:rPr lang="fr-FR" sz="4000" b="1" dirty="0" smtClean="0">
                <a:solidFill>
                  <a:srgbClr val="0070C0"/>
                </a:solidFill>
                <a:latin typeface="Comic Sans MS" pitchFamily="66" charset="0"/>
                <a:cs typeface="Times New Roman" panose="02020603050405020304" pitchFamily="18" charset="0"/>
              </a:rPr>
              <a:t>Jésus referma le livre, le rendit au servant et s’assit. Tous, dans la synagogue avaient les yeux fixés sur lui. Alors il se mit à leur dire : </a:t>
            </a:r>
            <a:r>
              <a:rPr lang="fr-FR" sz="4000" b="1" i="1" dirty="0" smtClean="0">
                <a:solidFill>
                  <a:srgbClr val="00B050"/>
                </a:solidFill>
                <a:latin typeface="Comic Sans MS" pitchFamily="66" charset="0"/>
                <a:cs typeface="Times New Roman" panose="02020603050405020304" pitchFamily="18" charset="0"/>
              </a:rPr>
              <a:t>« cette Parole de l’Ecriture que vous venez d’entendre, c’est aujourd’hui qu’elle s’accomplit ».</a:t>
            </a:r>
            <a:endParaRPr lang="fr-FR" sz="4000" b="1" dirty="0">
              <a:solidFill>
                <a:srgbClr val="0070C0"/>
              </a:solidFill>
              <a:latin typeface="Comic Sans MS" pitchFamily="66" charset="0"/>
              <a:cs typeface="Times New Roman" panose="02020603050405020304" pitchFamily="18" charset="0"/>
            </a:endParaRPr>
          </a:p>
        </p:txBody>
      </p:sp>
      <p:pic>
        <p:nvPicPr>
          <p:cNvPr id="4" name="Image 3"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31405680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5340"/>
            <a:ext cx="10293178" cy="3701013"/>
          </a:xfrm>
          <a:prstGeom prst="rect">
            <a:avLst/>
          </a:prstGeom>
          <a:blipFill dpi="0" rotWithShape="1">
            <a:blip r:embed="rId2">
              <a:alphaModFix amt="46000"/>
            </a:blip>
            <a:srcRect/>
            <a:tile tx="0" ty="0" sx="100000" sy="100000" flip="none" algn="tl"/>
          </a:blipFill>
        </p:spPr>
        <p:txBody>
          <a:bodyPr wrap="square">
            <a:spAutoFit/>
          </a:bodyPr>
          <a:lstStyle/>
          <a:p>
            <a:pPr algn="just"/>
            <a:r>
              <a:rPr lang="fr-FR" sz="3200" b="1" dirty="0" smtClean="0">
                <a:ln>
                  <a:solidFill>
                    <a:srgbClr val="FFFF00"/>
                  </a:solidFill>
                </a:ln>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Livre d’Isaïe 61, 3-8</a:t>
            </a:r>
          </a:p>
          <a:p>
            <a:pPr algn="just"/>
            <a:endParaRPr lang="fr-FR" sz="1050" b="1"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endParaRPr>
          </a:p>
          <a:p>
            <a:pPr algn="just"/>
            <a:r>
              <a:rPr lang="fr-FR" sz="3200" b="1"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Au lieu de la cendre de pénitence, je mettrai sur leur tête le diadème; ils étaient en deuil, je les parfumerai avec l’huile de joie; ils étaient dans le désespoir, je leur donnerai des habits de fête.</a:t>
            </a:r>
          </a:p>
          <a:p>
            <a:pPr algn="just"/>
            <a:r>
              <a:rPr lang="fr-FR" sz="3200" b="1" dirty="0" smtClean="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Je vous donnerai fidèlement la récompense, et je conclurai avec vous une Alliance éternelle.</a:t>
            </a:r>
            <a:endParaRPr lang="fr-FR" sz="3200" b="1" dirty="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endParaRPr>
          </a:p>
        </p:txBody>
      </p:sp>
      <p:pic>
        <p:nvPicPr>
          <p:cNvPr id="5" name="Image 4"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Tree>
    <p:extLst>
      <p:ext uri="{BB962C8B-B14F-4D97-AF65-F5344CB8AC3E}">
        <p14:creationId xmlns:p14="http://schemas.microsoft.com/office/powerpoint/2010/main" xmlns="" val="14038853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69</a:t>
            </a:fld>
            <a:endParaRPr lang="fr-FR" b="1" u="sng" dirty="0">
              <a:solidFill>
                <a:schemeClr val="tx1"/>
              </a:solidFill>
            </a:endParaRPr>
          </a:p>
        </p:txBody>
      </p:sp>
      <p:sp>
        <p:nvSpPr>
          <p:cNvPr id="12" name="Rectangle 11"/>
          <p:cNvSpPr/>
          <p:nvPr/>
        </p:nvSpPr>
        <p:spPr>
          <a:xfrm>
            <a:off x="432275" y="200383"/>
            <a:ext cx="11276228" cy="769441"/>
          </a:xfrm>
          <a:prstGeom prst="rect">
            <a:avLst/>
          </a:prstGeom>
          <a:solidFill>
            <a:srgbClr val="FF0000"/>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400" b="1"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KT Paroisse Saint Etienne – Punaauia</a:t>
            </a:r>
            <a:endParaRPr lang="fr-FR" sz="44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6887689" y="1116281"/>
            <a:ext cx="2805420" cy="3752601"/>
          </a:xfrm>
          <a:prstGeom prst="ellipse">
            <a:avLst/>
          </a:prstGeom>
          <a:ln>
            <a:noFill/>
          </a:ln>
          <a:effectLst>
            <a:softEdge rad="112500"/>
          </a:effectLst>
        </p:spPr>
      </p:pic>
      <p:pic>
        <p:nvPicPr>
          <p:cNvPr id="7" name="Image 6" descr="8574475544_7344352a9c_o.jpg"/>
          <p:cNvPicPr>
            <a:picLocks noChangeAspect="1"/>
          </p:cNvPicPr>
          <p:nvPr/>
        </p:nvPicPr>
        <p:blipFill>
          <a:blip r:embed="rId3"/>
          <a:stretch>
            <a:fillRect/>
          </a:stretch>
        </p:blipFill>
        <p:spPr>
          <a:xfrm>
            <a:off x="2611190" y="1187532"/>
            <a:ext cx="3005837" cy="3705102"/>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
        <p:nvSpPr>
          <p:cNvPr id="9" name="Rectangle 8"/>
          <p:cNvSpPr/>
          <p:nvPr/>
        </p:nvSpPr>
        <p:spPr>
          <a:xfrm>
            <a:off x="1472540" y="5164270"/>
            <a:ext cx="921525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14  décembre  2019</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45028" y="1123208"/>
            <a:ext cx="10094025" cy="3785652"/>
          </a:xfrm>
          <a:prstGeom prst="rect">
            <a:avLst/>
          </a:prstGeom>
        </p:spPr>
        <p:txBody>
          <a:bodyPr wrap="square">
            <a:spAutoFit/>
          </a:bodyPr>
          <a:lstStyle/>
          <a:p>
            <a:pPr algn="just">
              <a:spcAft>
                <a:spcPts val="600"/>
              </a:spcAft>
            </a:pPr>
            <a:r>
              <a:rPr lang="fr-FR" sz="4800" b="1" dirty="0" smtClean="0">
                <a:solidFill>
                  <a:srgbClr val="7030A0"/>
                </a:solidFill>
                <a:effectLst>
                  <a:outerShdw blurRad="38100" dist="38100" dir="2700000" algn="tl">
                    <a:srgbClr val="000000">
                      <a:alpha val="43137"/>
                    </a:srgbClr>
                  </a:outerShdw>
                </a:effectLst>
                <a:latin typeface="Comic Sans MS" pitchFamily="66" charset="0"/>
              </a:rPr>
              <a:t>Jésus veut </a:t>
            </a:r>
            <a:r>
              <a:rPr lang="fr-FR" sz="4800" b="1" dirty="0" smtClean="0">
                <a:latin typeface="Comic Sans MS" pitchFamily="66" charset="0"/>
              </a:rPr>
              <a:t>que nous soyons des hommes nourris de la </a:t>
            </a:r>
            <a:r>
              <a:rPr lang="fr-FR" sz="4800" b="1" u="sng" dirty="0" smtClean="0">
                <a:solidFill>
                  <a:srgbClr val="FF0000"/>
                </a:solidFill>
                <a:effectLst>
                  <a:outerShdw blurRad="38100" dist="38100" dir="2700000" algn="tl">
                    <a:srgbClr val="000000">
                      <a:alpha val="43137"/>
                    </a:srgbClr>
                  </a:outerShdw>
                </a:effectLst>
                <a:latin typeface="Comic Sans MS" pitchFamily="66" charset="0"/>
              </a:rPr>
              <a:t>Parole</a:t>
            </a:r>
            <a:r>
              <a:rPr lang="fr-FR" sz="4800" b="1" dirty="0" smtClean="0">
                <a:latin typeface="Comic Sans MS" pitchFamily="66" charset="0"/>
              </a:rPr>
              <a:t>, vivant de la </a:t>
            </a:r>
            <a:r>
              <a:rPr lang="fr-FR" sz="4800" b="1" u="sng" dirty="0" smtClean="0">
                <a:solidFill>
                  <a:srgbClr val="FF0000"/>
                </a:solidFill>
                <a:effectLst>
                  <a:outerShdw blurRad="38100" dist="38100" dir="2700000" algn="tl">
                    <a:srgbClr val="000000">
                      <a:alpha val="43137"/>
                    </a:srgbClr>
                  </a:outerShdw>
                </a:effectLst>
                <a:latin typeface="Comic Sans MS" pitchFamily="66" charset="0"/>
              </a:rPr>
              <a:t>foi</a:t>
            </a:r>
            <a:r>
              <a:rPr lang="fr-FR" sz="4800" b="1" dirty="0" smtClean="0">
                <a:latin typeface="Comic Sans MS" pitchFamily="66" charset="0"/>
              </a:rPr>
              <a:t>, de </a:t>
            </a:r>
            <a:r>
              <a:rPr lang="fr-FR" sz="4800" b="1" u="sng" dirty="0" smtClean="0">
                <a:solidFill>
                  <a:srgbClr val="FF0000"/>
                </a:solidFill>
                <a:effectLst>
                  <a:outerShdw blurRad="38100" dist="38100" dir="2700000" algn="tl">
                    <a:srgbClr val="000000">
                      <a:alpha val="43137"/>
                    </a:srgbClr>
                  </a:outerShdw>
                </a:effectLst>
                <a:latin typeface="Comic Sans MS" pitchFamily="66" charset="0"/>
              </a:rPr>
              <a:t>l’espérance</a:t>
            </a:r>
            <a:r>
              <a:rPr lang="fr-FR" sz="4800" b="1" dirty="0" smtClean="0">
                <a:latin typeface="Comic Sans MS" pitchFamily="66" charset="0"/>
              </a:rPr>
              <a:t> et de la </a:t>
            </a:r>
            <a:r>
              <a:rPr lang="fr-FR" sz="4800" b="1" u="sng" dirty="0" smtClean="0">
                <a:solidFill>
                  <a:srgbClr val="FF0000"/>
                </a:solidFill>
                <a:effectLst>
                  <a:outerShdw blurRad="38100" dist="38100" dir="2700000" algn="tl">
                    <a:srgbClr val="000000">
                      <a:alpha val="43137"/>
                    </a:srgbClr>
                  </a:outerShdw>
                </a:effectLst>
                <a:latin typeface="Comic Sans MS" pitchFamily="66" charset="0"/>
              </a:rPr>
              <a:t>charité</a:t>
            </a:r>
            <a:r>
              <a:rPr lang="fr-FR" sz="4800" b="1" dirty="0" smtClean="0">
                <a:latin typeface="Comic Sans MS" pitchFamily="66" charset="0"/>
              </a:rPr>
              <a:t> pour qu’il soit « tout en tous ». </a:t>
            </a:r>
            <a:endParaRPr lang="fr-FR" sz="48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3" name="Rectangle 2"/>
          <p:cNvSpPr/>
          <p:nvPr/>
        </p:nvSpPr>
        <p:spPr>
          <a:xfrm>
            <a:off x="1744729" y="1304251"/>
            <a:ext cx="8674443" cy="2308324"/>
          </a:xfrm>
          <a:prstGeom prst="rect">
            <a:avLst/>
          </a:prstGeom>
          <a:solidFill>
            <a:schemeClr val="accent1">
              <a:lumMod val="40000"/>
              <a:lumOff val="60000"/>
            </a:schemeClr>
          </a:solidFill>
          <a:ln w="76200">
            <a:noFill/>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wrap="square">
            <a:spAutoFit/>
          </a:bodyPr>
          <a:lstStyle/>
          <a:p>
            <a:pPr algn="ctr"/>
            <a:r>
              <a:rPr lang="fr-FR" sz="7200" b="1" dirty="0" smtClean="0">
                <a:ln>
                  <a:solidFill>
                    <a:sysClr val="windowText" lastClr="000000"/>
                  </a:solidFill>
                </a:ln>
                <a:solidFill>
                  <a:srgbClr val="6AA94F"/>
                </a:solidFill>
                <a:latin typeface="Comic Sans MS" pitchFamily="66" charset="0"/>
                <a:cs typeface="Times New Roman" panose="02020603050405020304" pitchFamily="18" charset="0"/>
              </a:rPr>
              <a:t>Les </a:t>
            </a:r>
            <a:r>
              <a:rPr lang="fr-FR" sz="7200" b="1" u="none" strike="noStrike" baseline="0" dirty="0" smtClean="0">
                <a:ln>
                  <a:solidFill>
                    <a:sysClr val="windowText" lastClr="000000"/>
                  </a:solidFill>
                </a:ln>
                <a:solidFill>
                  <a:srgbClr val="6AA94F"/>
                </a:solidFill>
                <a:latin typeface="Comic Sans MS" pitchFamily="66" charset="0"/>
                <a:cs typeface="Times New Roman" panose="02020603050405020304" pitchFamily="18" charset="0"/>
              </a:rPr>
              <a:t>4 étapes du</a:t>
            </a:r>
            <a:r>
              <a:rPr lang="fr-FR" sz="7200" b="1" u="none" strike="noStrike" dirty="0" smtClean="0">
                <a:ln>
                  <a:solidFill>
                    <a:sysClr val="windowText" lastClr="000000"/>
                  </a:solidFill>
                </a:ln>
                <a:solidFill>
                  <a:srgbClr val="6AA94F"/>
                </a:solidFill>
                <a:latin typeface="Comic Sans MS" pitchFamily="66" charset="0"/>
                <a:cs typeface="Times New Roman" panose="02020603050405020304" pitchFamily="18" charset="0"/>
              </a:rPr>
              <a:t> module</a:t>
            </a:r>
            <a:endParaRPr lang="fr-FR" sz="7200" dirty="0" smtClean="0">
              <a:ln>
                <a:solidFill>
                  <a:sysClr val="windowText" lastClr="000000"/>
                </a:solidFill>
              </a:ln>
              <a:latin typeface="Comic Sans MS" pitchFamily="66" charset="0"/>
              <a:cs typeface="Times New Roman" panose="02020603050405020304" pitchFamily="18" charset="0"/>
            </a:endParaRPr>
          </a:p>
        </p:txBody>
      </p:sp>
      <p:sp>
        <p:nvSpPr>
          <p:cNvPr id="4" name="ZoneTexte 3"/>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215726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1 : Des choix possibles</a:t>
            </a:r>
            <a:endParaRPr lang="fr-FR" sz="3600" dirty="0" smtClean="0">
              <a:solidFill>
                <a:schemeClr val="bg1"/>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421" y="1516960"/>
            <a:ext cx="2875133" cy="4320555"/>
          </a:xfrm>
          <a:prstGeom prst="rect">
            <a:avLst/>
          </a:prstGeom>
        </p:spPr>
      </p:pic>
      <p:sp>
        <p:nvSpPr>
          <p:cNvPr id="7" name="ZoneTexte 6"/>
          <p:cNvSpPr txBox="1"/>
          <p:nvPr/>
        </p:nvSpPr>
        <p:spPr>
          <a:xfrm>
            <a:off x="3684008" y="1516960"/>
            <a:ext cx="6601216" cy="2308324"/>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just"/>
            <a:r>
              <a:rPr lang="fr-FR" sz="2400" dirty="0">
                <a:latin typeface="Comic Sans MS" pitchFamily="66" charset="0"/>
                <a:cs typeface="Times New Roman" panose="02020603050405020304" pitchFamily="18" charset="0"/>
              </a:rPr>
              <a:t>L’homme est amené à faire des choix dans sa vie </a:t>
            </a:r>
            <a:r>
              <a:rPr lang="fr-FR" sz="2400" dirty="0">
                <a:solidFill>
                  <a:srgbClr val="FF0000"/>
                </a:solidFill>
                <a:latin typeface="Comic Sans MS" pitchFamily="66" charset="0"/>
                <a:cs typeface="Times New Roman" panose="02020603050405020304" pitchFamily="18" charset="0"/>
              </a:rPr>
              <a:t>pour vivre avec les autres </a:t>
            </a:r>
            <a:r>
              <a:rPr lang="fr-FR" sz="2400" dirty="0">
                <a:latin typeface="Comic Sans MS" pitchFamily="66" charset="0"/>
                <a:cs typeface="Times New Roman" panose="02020603050405020304" pitchFamily="18" charset="0"/>
              </a:rPr>
              <a:t>et avec lui-même de manière digne. S’interrogeant sur sa capacité à </a:t>
            </a:r>
            <a:r>
              <a:rPr lang="fr-FR" sz="2400" dirty="0">
                <a:solidFill>
                  <a:srgbClr val="FF0000"/>
                </a:solidFill>
                <a:latin typeface="Comic Sans MS" pitchFamily="66" charset="0"/>
                <a:cs typeface="Times New Roman" panose="02020603050405020304" pitchFamily="18" charset="0"/>
              </a:rPr>
              <a:t>faire le bien </a:t>
            </a:r>
            <a:r>
              <a:rPr lang="fr-FR" sz="2400" dirty="0">
                <a:latin typeface="Comic Sans MS" pitchFamily="66" charset="0"/>
                <a:cs typeface="Times New Roman" panose="02020603050405020304" pitchFamily="18" charset="0"/>
              </a:rPr>
              <a:t>et à faire le mal, il lui faut prendre le temps de </a:t>
            </a:r>
            <a:r>
              <a:rPr lang="fr-FR" sz="2400" dirty="0">
                <a:solidFill>
                  <a:srgbClr val="FF0000"/>
                </a:solidFill>
                <a:latin typeface="Comic Sans MS" pitchFamily="66" charset="0"/>
                <a:cs typeface="Times New Roman" panose="02020603050405020304" pitchFamily="18" charset="0"/>
              </a:rPr>
              <a:t>la réflexion </a:t>
            </a:r>
            <a:r>
              <a:rPr lang="fr-FR" sz="2400" dirty="0">
                <a:latin typeface="Comic Sans MS" pitchFamily="66" charset="0"/>
                <a:cs typeface="Times New Roman" panose="02020603050405020304" pitchFamily="18" charset="0"/>
              </a:rPr>
              <a:t>et </a:t>
            </a:r>
            <a:r>
              <a:rPr lang="fr-FR" sz="2400" dirty="0">
                <a:solidFill>
                  <a:srgbClr val="FF0000"/>
                </a:solidFill>
                <a:latin typeface="Comic Sans MS" pitchFamily="66" charset="0"/>
                <a:cs typeface="Times New Roman" panose="02020603050405020304" pitchFamily="18" charset="0"/>
              </a:rPr>
              <a:t>du discernement </a:t>
            </a:r>
            <a:r>
              <a:rPr lang="fr-FR" sz="2400" dirty="0">
                <a:solidFill>
                  <a:srgbClr val="00B050"/>
                </a:solidFill>
                <a:latin typeface="Comic Sans MS" pitchFamily="66" charset="0"/>
                <a:cs typeface="Times New Roman" panose="02020603050405020304" pitchFamily="18" charset="0"/>
              </a:rPr>
              <a:t>pour choisir la vie</a:t>
            </a:r>
            <a:r>
              <a:rPr lang="fr-FR" sz="2400" dirty="0" smtClean="0">
                <a:solidFill>
                  <a:srgbClr val="00B050"/>
                </a:solidFill>
                <a:latin typeface="Comic Sans MS" pitchFamily="66" charset="0"/>
                <a:cs typeface="Times New Roman" panose="02020603050405020304" pitchFamily="18" charset="0"/>
              </a:rPr>
              <a:t>.</a:t>
            </a:r>
            <a:endParaRPr lang="fr-FR" sz="2400" dirty="0">
              <a:solidFill>
                <a:srgbClr val="00B050"/>
              </a:solidFill>
              <a:latin typeface="Comic Sans MS" pitchFamily="66" charset="0"/>
              <a:cs typeface="Times New Roman" panose="02020603050405020304" pitchFamily="18" charset="0"/>
            </a:endParaRPr>
          </a:p>
        </p:txBody>
      </p:sp>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13571" y="4020543"/>
            <a:ext cx="3476651" cy="2470252"/>
          </a:xfrm>
          <a:prstGeom prst="rect">
            <a:avLst/>
          </a:prstGeom>
          <a:ln>
            <a:noFill/>
          </a:ln>
          <a:effectLst>
            <a:outerShdw blurRad="292100" dist="139700" dir="2700000" algn="tl" rotWithShape="0">
              <a:srgbClr val="333333">
                <a:alpha val="65000"/>
              </a:srgbClr>
            </a:outerShdw>
          </a:effectLst>
        </p:spPr>
      </p:pic>
      <p:pic>
        <p:nvPicPr>
          <p:cNvPr id="6" name="Image 5"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
        <p:nvSpPr>
          <p:cNvPr id="9" name="ZoneTexte 8"/>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2104513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016" y="229453"/>
            <a:ext cx="8674443"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2 : Participer au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4877366" y="1523713"/>
            <a:ext cx="6601216" cy="2246769"/>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just"/>
            <a:r>
              <a:rPr lang="fr-FR" sz="2800" dirty="0">
                <a:solidFill>
                  <a:srgbClr val="FF66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Dieu nous invite à choisir la vie par son Fils Jésus Christ. </a:t>
            </a:r>
            <a:r>
              <a:rPr lang="fr-FR" sz="2800" dirty="0">
                <a:latin typeface="Comic Sans MS" pitchFamily="66" charset="0"/>
                <a:cs typeface="Times New Roman" panose="02020603050405020304" pitchFamily="18" charset="0"/>
              </a:rPr>
              <a:t>Comme à l’homme riche, il nous dit « comment avoir la vie éternelle ». Il nous laisse libres de choisir de participer à son Royaume.</a:t>
            </a: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515" y="1452461"/>
            <a:ext cx="4298894" cy="304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03253" y="3881694"/>
            <a:ext cx="3041945" cy="2435980"/>
          </a:xfrm>
          <a:prstGeom prst="rect">
            <a:avLst/>
          </a:prstGeom>
          <a:ln>
            <a:noFill/>
          </a:ln>
          <a:effectLst>
            <a:outerShdw blurRad="292100" dist="139700" dir="2700000" algn="tl" rotWithShape="0">
              <a:srgbClr val="333333">
                <a:alpha val="65000"/>
              </a:srgbClr>
            </a:outerShdw>
          </a:effectLst>
        </p:spPr>
      </p:pic>
      <p:pic>
        <p:nvPicPr>
          <p:cNvPr id="8" name="Image 7"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
        <p:nvSpPr>
          <p:cNvPr id="9" name="ZoneTexte 8"/>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11189667"/>
      </p:ext>
    </p:extLst>
  </p:cSld>
  <p:clrMapOvr>
    <a:masterClrMapping/>
  </p:clrMapOvr>
  <p:transition spd="slow">
    <p:wheel spokes="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983405" y="217578"/>
            <a:ext cx="10191275" cy="523220"/>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2800" b="1" dirty="0" smtClean="0">
                <a:solidFill>
                  <a:schemeClr val="bg1"/>
                </a:solidFill>
                <a:latin typeface="Comic Sans MS" pitchFamily="66" charset="0"/>
                <a:cs typeface="Times New Roman" panose="02020603050405020304" pitchFamily="18" charset="0"/>
              </a:rPr>
              <a:t>Etape 3 : Le Royaume, un don de Dieu pour l’humanité</a:t>
            </a:r>
            <a:endParaRPr lang="fr-FR" sz="2800" dirty="0" smtClean="0">
              <a:solidFill>
                <a:schemeClr val="bg1"/>
              </a:solidFill>
              <a:latin typeface="Comic Sans MS" pitchFamily="66" charset="0"/>
              <a:cs typeface="Times New Roman" panose="02020603050405020304" pitchFamily="18" charset="0"/>
            </a:endParaRPr>
          </a:p>
        </p:txBody>
      </p:sp>
      <p:sp>
        <p:nvSpPr>
          <p:cNvPr id="6" name="ZoneTexte 5"/>
          <p:cNvSpPr txBox="1"/>
          <p:nvPr/>
        </p:nvSpPr>
        <p:spPr>
          <a:xfrm>
            <a:off x="5415147" y="1177528"/>
            <a:ext cx="5784845" cy="5016758"/>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square" rtlCol="0">
            <a:spAutoFit/>
          </a:bodyPr>
          <a:lstStyle/>
          <a:p>
            <a:pPr algn="r"/>
            <a:r>
              <a:rPr lang="fr-FR" sz="3200" b="1" dirty="0">
                <a:latin typeface="Comic Sans MS" pitchFamily="66" charset="0"/>
                <a:cs typeface="Times New Roman" panose="02020603050405020304" pitchFamily="18" charset="0"/>
              </a:rPr>
              <a:t>Le Royaume est un </a:t>
            </a:r>
            <a:r>
              <a:rPr lang="fr-FR" sz="3200" b="1" u="sng" dirty="0">
                <a:solidFill>
                  <a:srgbClr val="FF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don</a:t>
            </a:r>
            <a:r>
              <a:rPr lang="fr-FR" sz="3200" b="1" dirty="0">
                <a:latin typeface="Comic Sans MS" pitchFamily="66" charset="0"/>
                <a:cs typeface="Times New Roman" panose="02020603050405020304" pitchFamily="18" charset="0"/>
              </a:rPr>
              <a:t> de Dieu </a:t>
            </a:r>
            <a:r>
              <a:rPr lang="fr-FR" sz="3200" b="1" u="sng" dirty="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offert</a:t>
            </a:r>
            <a:r>
              <a:rPr lang="fr-FR" sz="3200" b="1" dirty="0">
                <a:latin typeface="Comic Sans MS" pitchFamily="66" charset="0"/>
                <a:cs typeface="Times New Roman" panose="02020603050405020304" pitchFamily="18" charset="0"/>
              </a:rPr>
              <a:t> à tous. Par sa présence et par des paraboles, Jésus nous fait découvrir que </a:t>
            </a:r>
            <a:r>
              <a:rPr lang="fr-FR" sz="3200" b="1" dirty="0">
                <a:ln>
                  <a:solidFill>
                    <a:schemeClr val="tx1"/>
                  </a:solidFill>
                </a:ln>
                <a:solidFill>
                  <a:srgbClr val="00CC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le Royaume est déjà là</a:t>
            </a:r>
            <a:r>
              <a:rPr lang="fr-FR" sz="3200" b="1" dirty="0">
                <a:latin typeface="Comic Sans MS" pitchFamily="66" charset="0"/>
                <a:cs typeface="Times New Roman" panose="02020603050405020304" pitchFamily="18" charset="0"/>
              </a:rPr>
              <a:t>. Il nous dit que Dieu nous invite </a:t>
            </a:r>
            <a:r>
              <a:rPr lang="fr-FR" sz="3200" b="1" u="sng" dirty="0">
                <a:ln>
                  <a:solidFill>
                    <a:srgbClr val="FFFF00"/>
                  </a:solidFill>
                </a:ln>
                <a:effectLst>
                  <a:outerShdw blurRad="38100" dist="38100" dir="2700000" algn="tl">
                    <a:srgbClr val="000000">
                      <a:alpha val="43137"/>
                    </a:srgbClr>
                  </a:outerShdw>
                </a:effectLst>
                <a:latin typeface="Comic Sans MS" pitchFamily="66" charset="0"/>
                <a:cs typeface="Times New Roman" panose="02020603050405020304" pitchFamily="18" charset="0"/>
              </a:rPr>
              <a:t>personnellement et ensemble à l’accueillir et à le faire grandir.</a:t>
            </a: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8387" y="966857"/>
            <a:ext cx="3556476" cy="2677656"/>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8386" y="3754832"/>
            <a:ext cx="3556476" cy="266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594" y="239083"/>
            <a:ext cx="9032790"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Etape 4 : Grandir dans le Royaume de Dieu</a:t>
            </a:r>
            <a:endParaRPr lang="fr-FR" sz="3600" dirty="0" smtClean="0">
              <a:solidFill>
                <a:schemeClr val="bg1"/>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3515096" y="1771294"/>
            <a:ext cx="7968343" cy="4031873"/>
          </a:xfrm>
          <a:prstGeom prst="rect">
            <a:avLst/>
          </a:prstGeom>
          <a:solidFill>
            <a:schemeClr val="bg1">
              <a:alpha val="51000"/>
            </a:schemeClr>
          </a:solidFill>
        </p:spPr>
        <p:txBody>
          <a:bodyPr wrap="square" rtlCol="0">
            <a:spAutoFit/>
          </a:bodyPr>
          <a:lstStyle/>
          <a:p>
            <a:pPr algn="just"/>
            <a:r>
              <a:rPr lang="fr-FR" sz="3200" dirty="0">
                <a:latin typeface="Comic Sans MS" pitchFamily="66" charset="0"/>
                <a:cs typeface="Times New Roman" panose="02020603050405020304" pitchFamily="18" charset="0"/>
              </a:rPr>
              <a:t>Notre croissance dans le Royaume dépend de la </a:t>
            </a:r>
            <a:r>
              <a:rPr lang="fr-FR" sz="3200" b="1" dirty="0">
                <a:solidFill>
                  <a:srgbClr val="0000FF"/>
                </a:solidFill>
                <a:effectLst>
                  <a:outerShdw blurRad="38100" dist="38100" dir="2700000" algn="tl">
                    <a:srgbClr val="000000">
                      <a:alpha val="43137"/>
                    </a:srgbClr>
                  </a:outerShdw>
                </a:effectLst>
                <a:latin typeface="Comic Sans MS" pitchFamily="66" charset="0"/>
                <a:cs typeface="Times New Roman" panose="02020603050405020304" pitchFamily="18" charset="0"/>
              </a:rPr>
              <a:t>qualité de notre communion fraternelle en réponse à l’amour de Dieu. </a:t>
            </a:r>
            <a:r>
              <a:rPr lang="fr-FR" sz="3200" dirty="0">
                <a:latin typeface="Comic Sans MS" pitchFamily="66" charset="0"/>
                <a:cs typeface="Times New Roman" panose="02020603050405020304" pitchFamily="18" charset="0"/>
              </a:rPr>
              <a:t>Nous pouvons ainsi offrir aux hommes le </a:t>
            </a:r>
            <a:r>
              <a:rPr lang="fr-FR" sz="3200" b="1" dirty="0">
                <a:solidFill>
                  <a:srgbClr val="0099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signe vivant </a:t>
            </a:r>
            <a:r>
              <a:rPr lang="fr-FR" sz="3200" dirty="0">
                <a:latin typeface="Comic Sans MS" pitchFamily="66" charset="0"/>
                <a:cs typeface="Times New Roman" panose="02020603050405020304" pitchFamily="18" charset="0"/>
              </a:rPr>
              <a:t>de celles et ceux qui se reconnaissent enfants d’un même Père et forment dans le Christ </a:t>
            </a:r>
            <a:r>
              <a:rPr lang="fr-FR" sz="3200" b="1" dirty="0">
                <a:solidFill>
                  <a:srgbClr val="C00000"/>
                </a:solidFill>
                <a:effectLst>
                  <a:outerShdw blurRad="38100" dist="38100" dir="2700000" algn="tl">
                    <a:srgbClr val="000000">
                      <a:alpha val="43137"/>
                    </a:srgbClr>
                  </a:outerShdw>
                </a:effectLst>
                <a:latin typeface="Comic Sans MS" pitchFamily="66" charset="0"/>
                <a:cs typeface="Times New Roman" panose="02020603050405020304" pitchFamily="18" charset="0"/>
              </a:rPr>
              <a:t>l’unique Église.</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557" y="1215853"/>
            <a:ext cx="2779628" cy="2817022"/>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2557" y="4188553"/>
            <a:ext cx="2785915" cy="2125749"/>
          </a:xfrm>
          <a:prstGeom prst="rect">
            <a:avLst/>
          </a:prstGeom>
          <a:ln>
            <a:noFill/>
          </a:ln>
          <a:effectLst>
            <a:outerShdw blurRad="292100" dist="139700" dir="2700000" algn="tl" rotWithShape="0">
              <a:srgbClr val="333333">
                <a:alpha val="65000"/>
              </a:srgbClr>
            </a:outerShdw>
          </a:effectLst>
        </p:spPr>
      </p:pic>
      <p:pic>
        <p:nvPicPr>
          <p:cNvPr id="6" name="Image 5" descr="goretti-santa-maria.b.megf.mierc.-13-de-julio-de-2011..jpg"/>
          <p:cNvPicPr>
            <a:picLocks noChangeAspect="1"/>
          </p:cNvPicPr>
          <p:nvPr/>
        </p:nvPicPr>
        <p:blipFill>
          <a:blip r:embed="rId4" cstate="print"/>
          <a:stretch>
            <a:fillRect/>
          </a:stretch>
        </p:blipFill>
        <p:spPr>
          <a:xfrm>
            <a:off x="11408229" y="0"/>
            <a:ext cx="783772" cy="1132114"/>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427177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793174" y="4059865"/>
            <a:ext cx="8633361" cy="1754326"/>
          </a:xfrm>
          <a:prstGeom prst="rect">
            <a:avLst/>
          </a:prstGeom>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fr-FR" sz="3600" b="1" dirty="0" smtClean="0">
                <a:ln>
                  <a:solidFill>
                    <a:schemeClr val="tx1"/>
                  </a:solidFill>
                </a:ln>
                <a:effectLst>
                  <a:outerShdw blurRad="38100" dist="38100" dir="2700000" algn="tl">
                    <a:srgbClr val="000000">
                      <a:alpha val="43137"/>
                    </a:srgbClr>
                  </a:outerShdw>
                </a:effectLst>
                <a:latin typeface="Comic Sans MS" pitchFamily="66" charset="0"/>
              </a:rPr>
              <a:t>« À ceci, tous reconnaîtront que vous êtes mes disciples : si vous avez de l’amour les uns pour les autres. »</a:t>
            </a:r>
            <a:endParaRPr lang="fr-FR" sz="3600" b="1" cap="none" spc="300" dirty="0">
              <a:ln>
                <a:solidFill>
                  <a:schemeClr val="tx1"/>
                </a:solidFill>
              </a:ln>
              <a:gradFill>
                <a:gsLst>
                  <a:gs pos="10000">
                    <a:schemeClr val="accent1">
                      <a:tint val="83000"/>
                      <a:shade val="100000"/>
                      <a:satMod val="200000"/>
                    </a:schemeClr>
                  </a:gs>
                  <a:gs pos="75000">
                    <a:schemeClr val="accent1">
                      <a:tint val="100000"/>
                      <a:shade val="50000"/>
                      <a:satMod val="150000"/>
                    </a:schemeClr>
                  </a:gs>
                </a:gsLst>
                <a:lin ang="5400000"/>
              </a:gradFill>
              <a:effectLst>
                <a:outerShdw blurRad="38100" dist="38100" dir="2700000" algn="tl">
                  <a:srgbClr val="000000">
                    <a:alpha val="43137"/>
                  </a:srgbClr>
                </a:outerShdw>
              </a:effectLst>
              <a:latin typeface="Comic Sans MS" pitchFamily="66" charset="0"/>
            </a:endParaRPr>
          </a:p>
        </p:txBody>
      </p:sp>
      <p:sp>
        <p:nvSpPr>
          <p:cNvPr id="7" name="Rectangle 6"/>
          <p:cNvSpPr/>
          <p:nvPr/>
        </p:nvSpPr>
        <p:spPr>
          <a:xfrm>
            <a:off x="1769422" y="1791678"/>
            <a:ext cx="8645237" cy="2062103"/>
          </a:xfrm>
          <a:prstGeom prst="rect">
            <a:avLst/>
          </a:prstGeom>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FR" sz="3200" b="1" dirty="0" smtClean="0">
                <a:ln>
                  <a:solidFill>
                    <a:schemeClr val="tx1"/>
                  </a:solidFill>
                </a:ln>
                <a:effectLst>
                  <a:outerShdw blurRad="38100" dist="38100" dir="2700000" algn="tl">
                    <a:srgbClr val="000000">
                      <a:alpha val="43137"/>
                    </a:srgbClr>
                  </a:outerShdw>
                </a:effectLst>
                <a:latin typeface="Comic Sans MS" pitchFamily="66" charset="0"/>
              </a:rPr>
              <a:t>Je vous donne un commandement nouveau : c’est de vous aimer les uns les autres. Comme je vous ai aimés, vous aussi aimez-vous les uns les autres.</a:t>
            </a:r>
            <a:endParaRPr lang="fr-FR" sz="3200" b="1" dirty="0">
              <a:ln>
                <a:solidFill>
                  <a:schemeClr val="tx1"/>
                </a:solidFill>
              </a:ln>
              <a:effectLst>
                <a:outerShdw blurRad="38100" dist="38100" dir="2700000" algn="tl">
                  <a:srgbClr val="000000">
                    <a:alpha val="43137"/>
                  </a:srgbClr>
                </a:outerShdw>
              </a:effectLst>
              <a:latin typeface="Comic Sans MS" pitchFamily="66" charset="0"/>
            </a:endParaRPr>
          </a:p>
        </p:txBody>
      </p:sp>
      <p:sp>
        <p:nvSpPr>
          <p:cNvPr id="8" name="Rectangle 7"/>
          <p:cNvSpPr/>
          <p:nvPr/>
        </p:nvSpPr>
        <p:spPr>
          <a:xfrm>
            <a:off x="3582980" y="426015"/>
            <a:ext cx="5030543" cy="830997"/>
          </a:xfrm>
          <a:prstGeom prst="rect">
            <a:avLst/>
          </a:prstGeom>
          <a:scene3d>
            <a:camera prst="orthographicFront"/>
            <a:lightRig rig="threePt" dir="t"/>
          </a:scene3d>
          <a:sp3d>
            <a:bevelT w="152400" h="50800" prst="softRound"/>
          </a:sp3d>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fr-FR" sz="4800" b="1" cap="none" spc="0" dirty="0" smtClean="0">
                <a:ln w="17780" cmpd="sng">
                  <a:solidFill>
                    <a:schemeClr val="tx1"/>
                  </a:solidFill>
                  <a:prstDash val="solid"/>
                  <a:miter lim="800000"/>
                </a:ln>
                <a:solidFill>
                  <a:srgbClr val="FFFF00"/>
                </a:solidFill>
                <a:effectLst>
                  <a:outerShdw blurRad="50800" algn="tl" rotWithShape="0">
                    <a:srgbClr val="000000"/>
                  </a:outerShdw>
                </a:effectLst>
                <a:latin typeface="Comic Sans MS" pitchFamily="66" charset="0"/>
              </a:rPr>
              <a:t>Jean 13, 24-35</a:t>
            </a:r>
            <a:endParaRPr lang="fr-FR" sz="4800" b="1" cap="none" spc="0" dirty="0">
              <a:ln w="17780" cmpd="sng">
                <a:solidFill>
                  <a:schemeClr val="tx1"/>
                </a:solidFill>
                <a:prstDash val="solid"/>
                <a:miter lim="800000"/>
              </a:ln>
              <a:solidFill>
                <a:srgbClr val="FFFF00"/>
              </a:solidFill>
              <a:effectLst>
                <a:outerShdw blurRad="50800" algn="tl" rotWithShape="0">
                  <a:srgbClr val="000000"/>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637308" y="2801081"/>
            <a:ext cx="4480957" cy="3108543"/>
          </a:xfrm>
          <a:prstGeom prst="rect">
            <a:avLst/>
          </a:prstGeom>
        </p:spPr>
        <p:txBody>
          <a:bodyPr wrap="square">
            <a:spAutoFit/>
          </a:bodyPr>
          <a:lstStyle/>
          <a:p>
            <a:r>
              <a:rPr lang="fr-FR" sz="2800" dirty="0" smtClean="0">
                <a:latin typeface="Comic Sans MS" pitchFamily="66" charset="0"/>
              </a:rPr>
              <a:t>Ce Royaume, nous avons à le </a:t>
            </a:r>
            <a:r>
              <a:rPr lang="fr-FR" sz="2800" b="1" dirty="0" smtClean="0">
                <a:solidFill>
                  <a:srgbClr val="C00000"/>
                </a:solidFill>
                <a:latin typeface="Comic Sans MS" pitchFamily="66" charset="0"/>
              </a:rPr>
              <a:t>chercher</a:t>
            </a:r>
            <a:r>
              <a:rPr lang="fr-FR" sz="2800" dirty="0" smtClean="0">
                <a:latin typeface="Comic Sans MS" pitchFamily="66" charset="0"/>
              </a:rPr>
              <a:t>, à </a:t>
            </a:r>
            <a:r>
              <a:rPr lang="fr-FR" sz="2800" b="1" dirty="0" smtClean="0">
                <a:solidFill>
                  <a:srgbClr val="0000FF"/>
                </a:solidFill>
                <a:latin typeface="Comic Sans MS" pitchFamily="66" charset="0"/>
              </a:rPr>
              <a:t>l'accueillir</a:t>
            </a:r>
            <a:r>
              <a:rPr lang="fr-FR" sz="2800" dirty="0" smtClean="0">
                <a:latin typeface="Comic Sans MS" pitchFamily="66" charset="0"/>
              </a:rPr>
              <a:t>, à le faire</a:t>
            </a:r>
          </a:p>
          <a:p>
            <a:r>
              <a:rPr lang="fr-FR" sz="2800" b="1" dirty="0" smtClean="0">
                <a:ln>
                  <a:solidFill>
                    <a:sysClr val="windowText" lastClr="000000"/>
                  </a:solidFill>
                </a:ln>
                <a:solidFill>
                  <a:srgbClr val="00CC00"/>
                </a:solidFill>
                <a:latin typeface="Comic Sans MS" pitchFamily="66" charset="0"/>
              </a:rPr>
              <a:t>grandir</a:t>
            </a:r>
            <a:r>
              <a:rPr lang="fr-FR" sz="2800" dirty="0" smtClean="0">
                <a:latin typeface="Comic Sans MS" pitchFamily="66" charset="0"/>
              </a:rPr>
              <a:t>. </a:t>
            </a:r>
            <a:r>
              <a:rPr lang="fr-FR" sz="2800" b="1" dirty="0" smtClean="0">
                <a:ln>
                  <a:solidFill>
                    <a:sysClr val="windowText" lastClr="000000"/>
                  </a:solidFill>
                </a:ln>
                <a:solidFill>
                  <a:srgbClr val="FF6600"/>
                </a:solidFill>
                <a:effectLst>
                  <a:outerShdw blurRad="38100" dist="38100" dir="2700000" algn="tl">
                    <a:srgbClr val="000000">
                      <a:alpha val="43137"/>
                    </a:srgbClr>
                  </a:outerShdw>
                </a:effectLst>
                <a:latin typeface="Comic Sans MS" pitchFamily="66" charset="0"/>
              </a:rPr>
              <a:t>Jésus nous montre le chemin. </a:t>
            </a:r>
            <a:r>
              <a:rPr lang="fr-FR" sz="2800" dirty="0" smtClean="0">
                <a:latin typeface="Comic Sans MS" pitchFamily="66" charset="0"/>
              </a:rPr>
              <a:t>Nous pouvons choisir de le suivre comme l'ont fait…</a:t>
            </a:r>
            <a:endParaRPr lang="fr-FR" sz="2800" dirty="0">
              <a:latin typeface="Comic Sans MS" pitchFamily="66" charset="0"/>
            </a:endParaRPr>
          </a:p>
        </p:txBody>
      </p:sp>
      <p:pic>
        <p:nvPicPr>
          <p:cNvPr id="6" name="Image 5" descr="images (2).jpg"/>
          <p:cNvPicPr>
            <a:picLocks noChangeAspect="1"/>
          </p:cNvPicPr>
          <p:nvPr/>
        </p:nvPicPr>
        <p:blipFill>
          <a:blip r:embed="rId3"/>
          <a:stretch>
            <a:fillRect/>
          </a:stretch>
        </p:blipFill>
        <p:spPr>
          <a:xfrm>
            <a:off x="558387" y="336962"/>
            <a:ext cx="3830324" cy="2144981"/>
          </a:xfrm>
          <a:prstGeom prst="rect">
            <a:avLst/>
          </a:prstGeom>
          <a:ln>
            <a:noFill/>
          </a:ln>
          <a:effectLst>
            <a:outerShdw blurRad="292100" dist="139700" dir="2700000" algn="tl" rotWithShape="0">
              <a:srgbClr val="333333">
                <a:alpha val="65000"/>
              </a:srgbClr>
            </a:outerShdw>
          </a:effectLst>
        </p:spPr>
      </p:pic>
      <p:pic>
        <p:nvPicPr>
          <p:cNvPr id="7" name="Image 6" descr="1.jpg"/>
          <p:cNvPicPr>
            <a:picLocks noChangeAspect="1"/>
          </p:cNvPicPr>
          <p:nvPr/>
        </p:nvPicPr>
        <p:blipFill>
          <a:blip r:embed="rId4"/>
          <a:stretch>
            <a:fillRect/>
          </a:stretch>
        </p:blipFill>
        <p:spPr>
          <a:xfrm>
            <a:off x="5565799" y="975592"/>
            <a:ext cx="5456742" cy="3655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2.jpg"/>
          <p:cNvPicPr>
            <a:picLocks noChangeAspect="1"/>
          </p:cNvPicPr>
          <p:nvPr/>
        </p:nvPicPr>
        <p:blipFill>
          <a:blip r:embed="rId3"/>
          <a:stretch>
            <a:fillRect/>
          </a:stretch>
        </p:blipFill>
        <p:spPr>
          <a:xfrm>
            <a:off x="915575" y="635515"/>
            <a:ext cx="21431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 5" descr="3.jpg"/>
          <p:cNvPicPr>
            <a:picLocks noChangeAspect="1"/>
          </p:cNvPicPr>
          <p:nvPr/>
        </p:nvPicPr>
        <p:blipFill>
          <a:blip r:embed="rId4"/>
          <a:stretch>
            <a:fillRect/>
          </a:stretch>
        </p:blipFill>
        <p:spPr>
          <a:xfrm>
            <a:off x="4965555" y="684812"/>
            <a:ext cx="1762125"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descr="4.jpg"/>
          <p:cNvPicPr>
            <a:picLocks noChangeAspect="1"/>
          </p:cNvPicPr>
          <p:nvPr/>
        </p:nvPicPr>
        <p:blipFill>
          <a:blip r:embed="rId5"/>
          <a:stretch>
            <a:fillRect/>
          </a:stretch>
        </p:blipFill>
        <p:spPr>
          <a:xfrm>
            <a:off x="8287987" y="419162"/>
            <a:ext cx="1981200" cy="2314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 7" descr="5.jpg"/>
          <p:cNvPicPr>
            <a:picLocks noChangeAspect="1"/>
          </p:cNvPicPr>
          <p:nvPr/>
        </p:nvPicPr>
        <p:blipFill>
          <a:blip r:embed="rId6"/>
          <a:stretch>
            <a:fillRect/>
          </a:stretch>
        </p:blipFill>
        <p:spPr>
          <a:xfrm>
            <a:off x="8136019" y="3338080"/>
            <a:ext cx="1952625"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descr="6.jpg"/>
          <p:cNvPicPr>
            <a:picLocks noChangeAspect="1"/>
          </p:cNvPicPr>
          <p:nvPr/>
        </p:nvPicPr>
        <p:blipFill>
          <a:blip r:embed="rId7"/>
          <a:stretch>
            <a:fillRect/>
          </a:stretch>
        </p:blipFill>
        <p:spPr>
          <a:xfrm>
            <a:off x="1505012" y="3525487"/>
            <a:ext cx="1819275" cy="2514600"/>
          </a:xfrm>
          <a:prstGeom prst="rect">
            <a:avLst/>
          </a:prstGeom>
          <a:ln w="228600" cap="sq" cmpd="thickThin">
            <a:solidFill>
              <a:srgbClr val="000000"/>
            </a:solidFill>
            <a:prstDash val="solid"/>
            <a:miter lim="800000"/>
          </a:ln>
          <a:effectLst>
            <a:innerShdw blurRad="76200">
              <a:srgbClr val="000000"/>
            </a:innerShdw>
          </a:effectLst>
        </p:spPr>
      </p:pic>
      <p:sp>
        <p:nvSpPr>
          <p:cNvPr id="13" name="Rectangle 12"/>
          <p:cNvSpPr/>
          <p:nvPr/>
        </p:nvSpPr>
        <p:spPr>
          <a:xfrm>
            <a:off x="3833756" y="3980604"/>
            <a:ext cx="4051460" cy="1384995"/>
          </a:xfrm>
          <a:prstGeom prst="rect">
            <a:avLst/>
          </a:prstGeom>
          <a:solidFill>
            <a:schemeClr val="accent2"/>
          </a:solidFill>
          <a:scene3d>
            <a:camera prst="orthographicFront"/>
            <a:lightRig rig="threePt" dir="t"/>
          </a:scene3d>
          <a:sp3d>
            <a:bevelT w="152400" h="50800" prst="softRound"/>
          </a:sp3d>
        </p:spPr>
        <p:txBody>
          <a:bodyPr wrap="square">
            <a:spAutoFit/>
          </a:bodyPr>
          <a:lstStyle/>
          <a:p>
            <a:pPr algn="ctr"/>
            <a:r>
              <a:rPr lang="fr-FR" sz="2800" b="1" dirty="0" smtClean="0">
                <a:latin typeface="Comic Sans MS" pitchFamily="66" charset="0"/>
              </a:rPr>
              <a:t>Toute leur vie a été marquée par leurs choix.</a:t>
            </a:r>
            <a:endParaRPr lang="fr-FR" sz="28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anim calcmode="lin" valueType="num">
                                      <p:cBhvr>
                                        <p:cTn id="8" dur="5000" fill="hold"/>
                                        <p:tgtEl>
                                          <p:spTgt spid="13"/>
                                        </p:tgtEl>
                                        <p:attrNameLst>
                                          <p:attrName>ppt_x</p:attrName>
                                        </p:attrNameLst>
                                      </p:cBhvr>
                                      <p:tavLst>
                                        <p:tav tm="0">
                                          <p:val>
                                            <p:strVal val="#ppt_x"/>
                                          </p:val>
                                        </p:tav>
                                        <p:tav tm="100000">
                                          <p:val>
                                            <p:strVal val="#ppt_x"/>
                                          </p:val>
                                        </p:tav>
                                      </p:tavLst>
                                    </p:anim>
                                    <p:anim calcmode="lin" valueType="num">
                                      <p:cBhvr>
                                        <p:cTn id="9" dur="5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2201910" y="354763"/>
            <a:ext cx="7845417" cy="2585323"/>
          </a:xfrm>
          <a:prstGeom prst="rect">
            <a:avLst/>
          </a:prstGeom>
          <a:noFill/>
        </p:spPr>
        <p:txBody>
          <a:bodyPr wrap="none" lIns="91440" tIns="45720" rIns="91440" bIns="45720">
            <a:spAutoFit/>
          </a:bodyPr>
          <a:lstStyle/>
          <a:p>
            <a:pPr algn="ctr"/>
            <a:r>
              <a:rPr lang="fr-FR" sz="5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Lecture de la lettre</a:t>
            </a:r>
          </a:p>
          <a:p>
            <a:pPr algn="ctr"/>
            <a:r>
              <a:rPr lang="fr-FR" sz="54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de saint Paul Apôtre</a:t>
            </a:r>
          </a:p>
          <a:p>
            <a:pPr algn="ctr"/>
            <a:r>
              <a:rPr lang="fr-FR" sz="54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Aux Romains</a:t>
            </a:r>
            <a:endParaRPr lang="fr-FR" sz="54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6" name="Rectangle 5"/>
          <p:cNvSpPr/>
          <p:nvPr/>
        </p:nvSpPr>
        <p:spPr>
          <a:xfrm>
            <a:off x="4438003" y="3917360"/>
            <a:ext cx="3323347" cy="92333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12, 1-21</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79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19809" name="Rectangle 1"/>
          <p:cNvSpPr>
            <a:spLocks noChangeArrowheads="1"/>
          </p:cNvSpPr>
          <p:nvPr/>
        </p:nvSpPr>
        <p:spPr bwMode="auto">
          <a:xfrm>
            <a:off x="1068780" y="676893"/>
            <a:ext cx="1008215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01</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Je vous exhorte donc, frères, par la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tendresse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de Dieu, à lui présenter votre corps – votre personne tout entière –, en sacrifice vivant, saint,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capable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de plaire à Dieu : c’est là, pour vous, la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juste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manière de lui </a:t>
            </a:r>
            <a:r>
              <a:rPr kumimoji="0" lang="fr-FR" sz="3200" b="0" i="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rendre un culte.</a:t>
            </a:r>
            <a:endParaRPr kumimoji="0" lang="fr-FR" sz="1600" b="0" i="0" u="none" strike="noStrike" cap="none" normalizeH="0" baseline="0" dirty="0" smtClean="0">
              <a:ln>
                <a:noFill/>
              </a:ln>
              <a:solidFill>
                <a:srgbClr val="C0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02</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Ne prenez pas pour modèle le monde présent, mais </a:t>
            </a:r>
            <a:r>
              <a:rPr kumimoji="0" lang="fr-FR" sz="3200" b="1" i="0" u="none" strike="noStrike" cap="none" normalizeH="0" baseline="0" dirty="0" smtClean="0">
                <a:ln>
                  <a:noFill/>
                </a:ln>
                <a:solidFill>
                  <a:srgbClr val="009999"/>
                </a:solidFill>
                <a:effectLst/>
                <a:latin typeface="Comic Sans MS" pitchFamily="66" charset="0"/>
                <a:ea typeface="Times New Roman" pitchFamily="18" charset="0"/>
                <a:cs typeface="Arial" pitchFamily="34" charset="0"/>
              </a:rPr>
              <a:t>transformez-vous</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en </a:t>
            </a:r>
            <a:r>
              <a:rPr kumimoji="0" lang="fr-FR" sz="3200" b="1" i="0" u="none" strike="noStrike" cap="none" normalizeH="0" baseline="0" dirty="0" smtClean="0">
                <a:ln>
                  <a:noFill/>
                </a:ln>
                <a:solidFill>
                  <a:srgbClr val="009999"/>
                </a:solidFill>
                <a:effectLst/>
                <a:latin typeface="Comic Sans MS" pitchFamily="66" charset="0"/>
                <a:ea typeface="Times New Roman" pitchFamily="18" charset="0"/>
                <a:cs typeface="Arial" pitchFamily="34" charset="0"/>
              </a:rPr>
              <a:t>renouvelant</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votre façon de penser pour </a:t>
            </a:r>
            <a:r>
              <a:rPr kumimoji="0" lang="fr-FR" sz="32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discerner</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quelle est </a:t>
            </a:r>
            <a:r>
              <a:rPr kumimoji="0" lang="fr-FR" sz="3200" b="1"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la volonté de Dieu</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 ce qui est bon, ce qui est capable de lui plaire, ce qui est parfait.</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080656" y="921327"/>
            <a:ext cx="10046524" cy="4154984"/>
          </a:xfrm>
          <a:prstGeom prst="rect">
            <a:avLst/>
          </a:prstGeom>
        </p:spPr>
        <p:txBody>
          <a:bodyPr wrap="square">
            <a:spAutoFit/>
          </a:bodyPr>
          <a:lstStyle/>
          <a:p>
            <a:pPr algn="just">
              <a:spcAft>
                <a:spcPts val="600"/>
              </a:spcAft>
            </a:pPr>
            <a:r>
              <a:rPr lang="fr-FR" sz="4400" b="1" dirty="0" smtClean="0">
                <a:latin typeface="Comic Sans MS" pitchFamily="66" charset="0"/>
              </a:rPr>
              <a:t>Cet accueil du Royaume va entraîner </a:t>
            </a:r>
            <a:r>
              <a:rPr lang="fr-FR" sz="4400" b="1" u="sng" dirty="0" smtClean="0">
                <a:solidFill>
                  <a:srgbClr val="FF0000"/>
                </a:solidFill>
                <a:effectLst>
                  <a:outerShdw blurRad="38100" dist="38100" dir="2700000" algn="tl">
                    <a:srgbClr val="000000">
                      <a:alpha val="43137"/>
                    </a:srgbClr>
                  </a:outerShdw>
                </a:effectLst>
                <a:latin typeface="Comic Sans MS" pitchFamily="66" charset="0"/>
              </a:rPr>
              <a:t>des</a:t>
            </a:r>
            <a:r>
              <a:rPr lang="fr-FR" sz="4400" b="1" dirty="0" smtClean="0">
                <a:solidFill>
                  <a:srgbClr val="FF0000"/>
                </a:solidFill>
                <a:effectLst>
                  <a:outerShdw blurRad="38100" dist="38100" dir="2700000" algn="tl">
                    <a:srgbClr val="000000">
                      <a:alpha val="43137"/>
                    </a:srgbClr>
                  </a:outerShdw>
                </a:effectLst>
                <a:latin typeface="Comic Sans MS" pitchFamily="66" charset="0"/>
              </a:rPr>
              <a:t> </a:t>
            </a:r>
            <a:r>
              <a:rPr lang="fr-FR" sz="4400" b="1" u="sng" dirty="0" smtClean="0">
                <a:solidFill>
                  <a:srgbClr val="FF0000"/>
                </a:solidFill>
                <a:effectLst>
                  <a:outerShdw blurRad="38100" dist="38100" dir="2700000" algn="tl">
                    <a:srgbClr val="000000">
                      <a:alpha val="43137"/>
                    </a:srgbClr>
                  </a:outerShdw>
                </a:effectLst>
                <a:latin typeface="Comic Sans MS" pitchFamily="66" charset="0"/>
              </a:rPr>
              <a:t>choix</a:t>
            </a:r>
            <a:r>
              <a:rPr lang="fr-FR" sz="4400" b="1" dirty="0" smtClean="0">
                <a:latin typeface="Comic Sans MS" pitchFamily="66" charset="0"/>
              </a:rPr>
              <a:t>. Chacun est </a:t>
            </a:r>
            <a:r>
              <a:rPr lang="fr-FR" sz="4400" b="1" u="sng" dirty="0" smtClean="0">
                <a:solidFill>
                  <a:srgbClr val="0000FF"/>
                </a:solidFill>
                <a:effectLst>
                  <a:outerShdw blurRad="38100" dist="38100" dir="2700000" algn="tl">
                    <a:srgbClr val="000000">
                      <a:alpha val="43137"/>
                    </a:srgbClr>
                  </a:outerShdw>
                </a:effectLst>
                <a:latin typeface="Comic Sans MS" pitchFamily="66" charset="0"/>
              </a:rPr>
              <a:t>libre</a:t>
            </a:r>
            <a:r>
              <a:rPr lang="fr-FR" sz="4400" b="1" dirty="0" smtClean="0">
                <a:solidFill>
                  <a:srgbClr val="0000FF"/>
                </a:solidFill>
                <a:effectLst>
                  <a:outerShdw blurRad="38100" dist="38100" dir="2700000" algn="tl">
                    <a:srgbClr val="000000">
                      <a:alpha val="43137"/>
                    </a:srgbClr>
                  </a:outerShdw>
                </a:effectLst>
                <a:latin typeface="Comic Sans MS" pitchFamily="66" charset="0"/>
              </a:rPr>
              <a:t> </a:t>
            </a:r>
            <a:r>
              <a:rPr lang="fr-FR" sz="4400" b="1" u="sng" dirty="0" smtClean="0">
                <a:solidFill>
                  <a:srgbClr val="0000FF"/>
                </a:solidFill>
                <a:effectLst>
                  <a:outerShdw blurRad="38100" dist="38100" dir="2700000" algn="tl">
                    <a:srgbClr val="000000">
                      <a:alpha val="43137"/>
                    </a:srgbClr>
                  </a:outerShdw>
                </a:effectLst>
                <a:latin typeface="Comic Sans MS" pitchFamily="66" charset="0"/>
              </a:rPr>
              <a:t>de</a:t>
            </a:r>
            <a:r>
              <a:rPr lang="fr-FR" sz="4400" b="1" dirty="0" smtClean="0">
                <a:solidFill>
                  <a:srgbClr val="0000FF"/>
                </a:solidFill>
                <a:effectLst>
                  <a:outerShdw blurRad="38100" dist="38100" dir="2700000" algn="tl">
                    <a:srgbClr val="000000">
                      <a:alpha val="43137"/>
                    </a:srgbClr>
                  </a:outerShdw>
                </a:effectLst>
                <a:latin typeface="Comic Sans MS" pitchFamily="66" charset="0"/>
              </a:rPr>
              <a:t> </a:t>
            </a:r>
            <a:r>
              <a:rPr lang="fr-FR" sz="4400" b="1" u="sng" dirty="0" smtClean="0">
                <a:solidFill>
                  <a:srgbClr val="0000FF"/>
                </a:solidFill>
                <a:effectLst>
                  <a:outerShdw blurRad="38100" dist="38100" dir="2700000" algn="tl">
                    <a:srgbClr val="000000">
                      <a:alpha val="43137"/>
                    </a:srgbClr>
                  </a:outerShdw>
                </a:effectLst>
                <a:latin typeface="Comic Sans MS" pitchFamily="66" charset="0"/>
              </a:rPr>
              <a:t>choisir</a:t>
            </a:r>
            <a:r>
              <a:rPr lang="fr-FR" sz="4400" b="1" dirty="0" smtClean="0">
                <a:solidFill>
                  <a:srgbClr val="0000FF"/>
                </a:solidFill>
                <a:effectLst>
                  <a:outerShdw blurRad="38100" dist="38100" dir="2700000" algn="tl">
                    <a:srgbClr val="000000">
                      <a:alpha val="43137"/>
                    </a:srgbClr>
                  </a:outerShdw>
                </a:effectLst>
                <a:latin typeface="Comic Sans MS" pitchFamily="66" charset="0"/>
              </a:rPr>
              <a:t> </a:t>
            </a:r>
            <a:r>
              <a:rPr lang="fr-FR" sz="4400" b="1" dirty="0" smtClean="0">
                <a:latin typeface="Comic Sans MS" pitchFamily="66" charset="0"/>
              </a:rPr>
              <a:t>sa vie, de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discerner</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entre</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le</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bien</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et</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le</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mal</a:t>
            </a:r>
            <a:r>
              <a:rPr lang="fr-FR" sz="4400" b="1" dirty="0" smtClean="0">
                <a:latin typeface="Comic Sans MS" pitchFamily="66" charset="0"/>
              </a:rPr>
              <a:t> pour </a:t>
            </a:r>
            <a:r>
              <a:rPr lang="fr-FR" sz="4400" b="1" u="sng" dirty="0" smtClean="0">
                <a:ln>
                  <a:solidFill>
                    <a:srgbClr val="FFFF00"/>
                  </a:solidFill>
                </a:ln>
                <a:effectLst>
                  <a:outerShdw blurRad="38100" dist="38100" dir="2700000" algn="tl">
                    <a:srgbClr val="000000">
                      <a:alpha val="43137"/>
                    </a:srgbClr>
                  </a:outerShdw>
                </a:effectLst>
                <a:latin typeface="Comic Sans MS" pitchFamily="66" charset="0"/>
              </a:rPr>
              <a:t>vivre</a:t>
            </a:r>
            <a:r>
              <a:rPr lang="fr-FR" sz="4400" b="1" dirty="0" smtClean="0">
                <a:latin typeface="Comic Sans MS" pitchFamily="66" charset="0"/>
              </a:rPr>
              <a:t> </a:t>
            </a:r>
            <a:r>
              <a:rPr lang="fr-FR" sz="4400" b="1" u="sng" dirty="0" smtClean="0">
                <a:ln>
                  <a:solidFill>
                    <a:srgbClr val="FFFF00"/>
                  </a:solidFill>
                </a:ln>
                <a:effectLst>
                  <a:outerShdw blurRad="38100" dist="38100" dir="2700000" algn="tl">
                    <a:srgbClr val="000000">
                      <a:alpha val="43137"/>
                    </a:srgbClr>
                  </a:outerShdw>
                </a:effectLst>
                <a:latin typeface="Comic Sans MS" pitchFamily="66" charset="0"/>
              </a:rPr>
              <a:t>avec</a:t>
            </a:r>
            <a:r>
              <a:rPr lang="fr-FR" sz="4400" b="1" dirty="0" smtClean="0">
                <a:ln>
                  <a:solidFill>
                    <a:srgbClr val="FFFF00"/>
                  </a:solidFill>
                </a:ln>
                <a:effectLst>
                  <a:outerShdw blurRad="38100" dist="38100" dir="2700000" algn="tl">
                    <a:srgbClr val="000000">
                      <a:alpha val="43137"/>
                    </a:srgbClr>
                  </a:outerShdw>
                </a:effectLst>
                <a:latin typeface="Comic Sans MS" pitchFamily="66" charset="0"/>
              </a:rPr>
              <a:t> </a:t>
            </a:r>
            <a:r>
              <a:rPr lang="fr-FR" sz="4400" b="1" u="sng" dirty="0" smtClean="0">
                <a:ln>
                  <a:solidFill>
                    <a:srgbClr val="FFFF00"/>
                  </a:solidFill>
                </a:ln>
                <a:effectLst>
                  <a:outerShdw blurRad="38100" dist="38100" dir="2700000" algn="tl">
                    <a:srgbClr val="000000">
                      <a:alpha val="43137"/>
                    </a:srgbClr>
                  </a:outerShdw>
                </a:effectLst>
                <a:latin typeface="Comic Sans MS" pitchFamily="66" charset="0"/>
              </a:rPr>
              <a:t>les</a:t>
            </a:r>
            <a:r>
              <a:rPr lang="fr-FR" sz="4400" b="1" dirty="0" smtClean="0">
                <a:ln>
                  <a:solidFill>
                    <a:srgbClr val="FFFF00"/>
                  </a:solidFill>
                </a:ln>
                <a:effectLst>
                  <a:outerShdw blurRad="38100" dist="38100" dir="2700000" algn="tl">
                    <a:srgbClr val="000000">
                      <a:alpha val="43137"/>
                    </a:srgbClr>
                  </a:outerShdw>
                </a:effectLst>
                <a:latin typeface="Comic Sans MS" pitchFamily="66" charset="0"/>
              </a:rPr>
              <a:t> </a:t>
            </a:r>
            <a:r>
              <a:rPr lang="fr-FR" sz="4400" b="1" u="sng" dirty="0" smtClean="0">
                <a:ln>
                  <a:solidFill>
                    <a:srgbClr val="FFFF00"/>
                  </a:solidFill>
                </a:ln>
                <a:effectLst>
                  <a:outerShdw blurRad="38100" dist="38100" dir="2700000" algn="tl">
                    <a:srgbClr val="000000">
                      <a:alpha val="43137"/>
                    </a:srgbClr>
                  </a:outerShdw>
                </a:effectLst>
                <a:latin typeface="Comic Sans MS" pitchFamily="66" charset="0"/>
              </a:rPr>
              <a:t>autres</a:t>
            </a:r>
            <a:r>
              <a:rPr lang="fr-FR" sz="4400" b="1" dirty="0" smtClean="0">
                <a:latin typeface="Comic Sans MS" pitchFamily="66" charset="0"/>
              </a:rPr>
              <a:t> d’une manière </a:t>
            </a:r>
            <a:r>
              <a:rPr lang="fr-FR" sz="4400" b="1" u="sng" dirty="0" smtClean="0">
                <a:solidFill>
                  <a:srgbClr val="0070C0"/>
                </a:solidFill>
                <a:effectLst>
                  <a:outerShdw blurRad="38100" dist="38100" dir="2700000" algn="tl">
                    <a:srgbClr val="000000">
                      <a:alpha val="43137"/>
                    </a:srgbClr>
                  </a:outerShdw>
                </a:effectLst>
                <a:latin typeface="Comic Sans MS" pitchFamily="66" charset="0"/>
              </a:rPr>
              <a:t>digne</a:t>
            </a:r>
            <a:r>
              <a:rPr lang="fr-FR" sz="4400" b="1" dirty="0" smtClean="0">
                <a:latin typeface="Comic Sans MS" pitchFamily="66" charset="0"/>
              </a:rPr>
              <a:t> de l’homme. </a:t>
            </a:r>
            <a:endParaRPr lang="fr-FR" sz="4400" b="1" dirty="0">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18785" name="Rectangle 1"/>
          <p:cNvSpPr>
            <a:spLocks noChangeArrowheads="1"/>
          </p:cNvSpPr>
          <p:nvPr/>
        </p:nvSpPr>
        <p:spPr bwMode="auto">
          <a:xfrm>
            <a:off x="1068780" y="855023"/>
            <a:ext cx="10094026"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03</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Par la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grâce qui m’a été accordée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je dis à chacun d’entre vous : n’ayez pas de prétentions déraisonnables, mais pensez à être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raisonnables</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chacun dans la mesure de la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mission</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 Dieu lui a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confiée.</a:t>
            </a:r>
            <a:endParaRPr kumimoji="0" lang="fr-FR" sz="32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04</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Prenons une comparaison : en un corps unique, nous avons plusieurs membres, qui n’ont pas tous la même fonction ;</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4145" name="Rectangle 1"/>
          <p:cNvSpPr>
            <a:spLocks noChangeArrowheads="1"/>
          </p:cNvSpPr>
          <p:nvPr/>
        </p:nvSpPr>
        <p:spPr bwMode="auto">
          <a:xfrm>
            <a:off x="1080655" y="546266"/>
            <a:ext cx="10105901"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05</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de même, nous qui sommes plusieurs,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nous sommes un seul corps dans le Christ</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et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membres les uns des autres</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chacun pour sa part.</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06</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Et selon la grâce que Dieu nous a accordée, nous avons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reçu des dons </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qui sont </a:t>
            </a:r>
            <a:r>
              <a:rPr kumimoji="0" lang="fr-FR" sz="3200" b="0" i="0" u="none" strike="noStrike" cap="none" normalizeH="0" baseline="0" dirty="0" smtClean="0">
                <a:ln>
                  <a:noFill/>
                </a:ln>
                <a:effectLst/>
                <a:latin typeface="Comic Sans MS" pitchFamily="66" charset="0"/>
                <a:ea typeface="Times New Roman" pitchFamily="18" charset="0"/>
                <a:cs typeface="Arial" pitchFamily="34" charset="0"/>
              </a:rPr>
              <a:t>différents. </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Si c’est le don de prophétie, que ce soit à proportion du message confié ;</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07</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si c’est le don de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servir</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 l’on serve ; si l’on est fait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pour enseigner</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 l’on enseigne ;</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3121" name="Rectangle 1"/>
          <p:cNvSpPr>
            <a:spLocks noChangeArrowheads="1"/>
          </p:cNvSpPr>
          <p:nvPr/>
        </p:nvSpPr>
        <p:spPr bwMode="auto">
          <a:xfrm>
            <a:off x="1021278" y="795647"/>
            <a:ext cx="10117777"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08</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pour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réconforter</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 l’on réconforte.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Celui qui donne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qu’il soit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généreux</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 celui qui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dirige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qu’il soit empressé ; celui qui pratique la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miséricorde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qu’il ait le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sourire.</a:t>
            </a:r>
            <a:endParaRPr kumimoji="0" lang="fr-FR" sz="32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300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09</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Que votre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amour</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soit sans hypocrisie.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Fuyez le mal </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avec horreur,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attachez-vous au bien.</a:t>
            </a:r>
            <a:endParaRPr kumimoji="0" lang="fr-FR" sz="32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10</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Soyez unis </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les uns aux autres par </a:t>
            </a:r>
            <a:r>
              <a:rPr kumimoji="0" lang="fr-FR" sz="32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l’affection fraternelle</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rivalisez de </a:t>
            </a:r>
            <a:r>
              <a:rPr kumimoji="0" lang="fr-FR" sz="32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respect</a:t>
            </a:r>
            <a:r>
              <a:rPr kumimoji="0" lang="fr-FR" sz="32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les uns pour les autres.</a:t>
            </a:r>
            <a:endParaRPr kumimoji="0" lang="fr-FR" sz="32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2097" name="Rectangle 1"/>
          <p:cNvSpPr>
            <a:spLocks noChangeArrowheads="1"/>
          </p:cNvSpPr>
          <p:nvPr/>
        </p:nvSpPr>
        <p:spPr bwMode="auto">
          <a:xfrm>
            <a:off x="1033154" y="748146"/>
            <a:ext cx="10105901"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11</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Ne ralentissez pas votre élan, </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restez dans la ferveur de l’Esprit, servez le Seigneur,</a:t>
            </a:r>
            <a:endParaRPr kumimoji="0" lang="fr-FR" sz="36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18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12</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ayez la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joie</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de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l’espérance</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tenez bon dans l’épreuve, soyez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assidus</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à la prière.</a:t>
            </a:r>
            <a:endParaRPr kumimoji="0" lang="fr-FR" sz="36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18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13</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r>
              <a:rPr kumimoji="0" lang="fr-FR" sz="3600" b="1" i="0" u="none" strike="noStrike" cap="none" normalizeH="0" baseline="0" dirty="0" smtClean="0">
                <a:ln>
                  <a:noFill/>
                </a:ln>
                <a:solidFill>
                  <a:srgbClr val="009999"/>
                </a:solidFill>
                <a:effectLst/>
                <a:latin typeface="Comic Sans MS" pitchFamily="66" charset="0"/>
                <a:ea typeface="Times New Roman" pitchFamily="18" charset="0"/>
                <a:cs typeface="Arial" pitchFamily="34" charset="0"/>
              </a:rPr>
              <a:t>Partagez</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avec les fidèles qui sont dans le besoin, </a:t>
            </a:r>
            <a:r>
              <a:rPr kumimoji="0" lang="fr-FR" sz="3600" b="1" i="0" u="none" strike="noStrike" cap="none" normalizeH="0" baseline="0" dirty="0" smtClean="0">
                <a:ln>
                  <a:noFill/>
                </a:ln>
                <a:solidFill>
                  <a:srgbClr val="009999"/>
                </a:solidFill>
                <a:effectLst/>
                <a:latin typeface="Comic Sans MS" pitchFamily="66" charset="0"/>
                <a:ea typeface="Times New Roman" pitchFamily="18" charset="0"/>
                <a:cs typeface="Arial" pitchFamily="34" charset="0"/>
              </a:rPr>
              <a:t>pratiquez l’hospitalité </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avec </a:t>
            </a:r>
            <a:r>
              <a:rPr kumimoji="0" lang="fr-FR" sz="3600" b="1" i="0" u="none" strike="noStrike" cap="none" normalizeH="0" baseline="0" dirty="0" smtClean="0">
                <a:ln>
                  <a:noFill/>
                </a:ln>
                <a:solidFill>
                  <a:srgbClr val="009999"/>
                </a:solidFill>
                <a:effectLst/>
                <a:latin typeface="Comic Sans MS" pitchFamily="66" charset="0"/>
                <a:ea typeface="Times New Roman" pitchFamily="18" charset="0"/>
                <a:cs typeface="Arial" pitchFamily="34" charset="0"/>
              </a:rPr>
              <a:t>empressement.</a:t>
            </a:r>
            <a:endParaRPr kumimoji="0" lang="fr-FR" sz="3600" b="1" i="0" u="none" strike="noStrike" cap="none" normalizeH="0" baseline="0" dirty="0" smtClean="0">
              <a:ln>
                <a:noFill/>
              </a:ln>
              <a:solidFill>
                <a:srgbClr val="009999"/>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1073" name="Rectangle 1"/>
          <p:cNvSpPr>
            <a:spLocks noChangeArrowheads="1"/>
          </p:cNvSpPr>
          <p:nvPr/>
        </p:nvSpPr>
        <p:spPr bwMode="auto">
          <a:xfrm>
            <a:off x="1045027" y="688770"/>
            <a:ext cx="10082152"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16</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Soyez bien d’accord les uns avec les autres ; </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n’ayez pas le goût des grandeurs,</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mais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laissez-vous attirer par ce qui est humble. </a:t>
            </a:r>
            <a:r>
              <a:rPr kumimoji="0" lang="fr-FR" sz="3600" b="0" i="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Ne vous fiez pas à votre propre jugement.</a:t>
            </a:r>
            <a:endParaRPr kumimoji="0" lang="fr-FR" sz="3600" b="0" i="0" u="none" strike="noStrike" cap="none" normalizeH="0" baseline="0" dirty="0" smtClean="0">
              <a:ln>
                <a:noFill/>
              </a:ln>
              <a:solidFill>
                <a:srgbClr val="C0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17</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Ne rendez à personne le mal pour le mal</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appliquez-vous à </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bien agir </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aux yeux de tous les hommes.</a:t>
            </a:r>
            <a:endParaRPr kumimoji="0" lang="fr-FR" sz="36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0049" name="Rectangle 1"/>
          <p:cNvSpPr>
            <a:spLocks noChangeArrowheads="1"/>
          </p:cNvSpPr>
          <p:nvPr/>
        </p:nvSpPr>
        <p:spPr bwMode="auto">
          <a:xfrm>
            <a:off x="1033155" y="688768"/>
            <a:ext cx="10082150"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18</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Autant que possible, pour ce qui dépend de vous, </a:t>
            </a:r>
            <a:r>
              <a:rPr kumimoji="0" lang="fr-FR" sz="3600" b="0" i="0" u="sng"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vivez en paix avec tous les hommes</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a:t>
            </a:r>
            <a:endParaRPr kumimoji="0" lang="fr-FR" sz="36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19</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Bien-aimés,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ne vous faites pas justice vous-mêmes,</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mais laissez agir la colère de Dieu. Car l’Écriture dit : C’est à moi de faire </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justice</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c’est moi qui rendrai à chacun ce qui lui revient, dit le Seigneur.</a:t>
            </a:r>
            <a:endParaRPr kumimoji="0" lang="fr-FR" sz="36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29025" name="Rectangle 1"/>
          <p:cNvSpPr>
            <a:spLocks noChangeArrowheads="1"/>
          </p:cNvSpPr>
          <p:nvPr/>
        </p:nvSpPr>
        <p:spPr bwMode="auto">
          <a:xfrm>
            <a:off x="1045029" y="534389"/>
            <a:ext cx="10165277" cy="3801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300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20</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Mais si ton ennemi a faim, </a:t>
            </a:r>
            <a:r>
              <a:rPr kumimoji="0" lang="fr-FR" sz="36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donne-lui à manger</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 s’il a soif, </a:t>
            </a:r>
            <a:r>
              <a:rPr kumimoji="0" lang="fr-FR" sz="3600" b="0" i="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donne-lui à boire</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 en agissant ainsi, tu entasseras sur sa tête des charbons ardents.</a:t>
            </a:r>
            <a:endParaRPr kumimoji="0" lang="fr-FR" sz="36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21</a:t>
            </a:r>
            <a:r>
              <a:rPr kumimoji="0" lang="fr-FR" sz="3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Ne te laisse pas vaincre par le mal, mais sois </a:t>
            </a:r>
            <a:r>
              <a:rPr kumimoji="0" lang="fr-FR" sz="36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vainqueur du mal par le bien.</a:t>
            </a:r>
            <a:endParaRPr kumimoji="0" lang="fr-FR" sz="3600" b="0" i="0" u="none" strike="noStrike" cap="none" normalizeH="0" baseline="0" dirty="0" smtClean="0">
              <a:ln>
                <a:noFill/>
              </a:ln>
              <a:solidFill>
                <a:srgbClr val="0000FF"/>
              </a:solidFill>
              <a:effectLst/>
              <a:latin typeface="Comic Sans MS" pitchFamily="66" charset="0"/>
              <a:cs typeface="Arial" pitchFamily="34" charset="0"/>
            </a:endParaRPr>
          </a:p>
        </p:txBody>
      </p:sp>
      <p:sp>
        <p:nvSpPr>
          <p:cNvPr id="6" name="Rectangle 5"/>
          <p:cNvSpPr/>
          <p:nvPr/>
        </p:nvSpPr>
        <p:spPr>
          <a:xfrm>
            <a:off x="2122316" y="4808009"/>
            <a:ext cx="7872668" cy="769441"/>
          </a:xfrm>
          <a:prstGeom prst="rect">
            <a:avLst/>
          </a:prstGeom>
          <a:solidFill>
            <a:schemeClr val="accent4">
              <a:lumMod val="75000"/>
            </a:schemeClr>
          </a:solidFill>
          <a:scene3d>
            <a:camera prst="orthographicFront"/>
            <a:lightRig rig="threePt" dir="t"/>
          </a:scene3d>
          <a:sp3d>
            <a:bevelT w="152400" h="50800" prst="softRound"/>
          </a:sp3d>
        </p:spPr>
        <p:txBody>
          <a:bodyPr wrap="none" lIns="91440" tIns="45720" rIns="91440" bIns="45720">
            <a:spAutoFit/>
          </a:bodyPr>
          <a:lstStyle/>
          <a:p>
            <a:pPr algn="ctr"/>
            <a:r>
              <a:rPr lang="fr-FR"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Acclamons la Parole de Dieu</a:t>
            </a:r>
            <a:endParaRPr lang="fr-FR"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132097" name="Rectangle 1"/>
          <p:cNvSpPr>
            <a:spLocks noChangeArrowheads="1"/>
          </p:cNvSpPr>
          <p:nvPr/>
        </p:nvSpPr>
        <p:spPr bwMode="auto">
          <a:xfrm>
            <a:off x="1033154" y="1413164"/>
            <a:ext cx="10105901"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800"/>
              </a:spcAft>
              <a:buClrTx/>
              <a:buSzTx/>
              <a:buFontTx/>
              <a:buNone/>
              <a:tabLst/>
            </a:pPr>
            <a:r>
              <a:rPr kumimoji="0" lang="fr-FR" sz="40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14</a:t>
            </a:r>
            <a:r>
              <a:rPr kumimoji="0" lang="fr-FR" sz="4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r>
              <a:rPr kumimoji="0" lang="fr-FR" sz="40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Bénissez</a:t>
            </a:r>
            <a:r>
              <a:rPr kumimoji="0" lang="fr-FR" sz="4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ceux qui vous persécutent ; </a:t>
            </a:r>
            <a:r>
              <a:rPr kumimoji="0" lang="fr-FR" sz="40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souhaitez</a:t>
            </a:r>
            <a:r>
              <a:rPr kumimoji="0" lang="fr-FR" sz="4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-leur du bien, et non pas du mal.</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BF2329"/>
                </a:solidFill>
                <a:effectLst/>
                <a:latin typeface="Comic Sans MS" pitchFamily="66" charset="0"/>
                <a:ea typeface="Times New Roman" pitchFamily="18" charset="0"/>
                <a:cs typeface="Arial" pitchFamily="34" charset="0"/>
              </a:rPr>
              <a:t>15</a:t>
            </a:r>
            <a:r>
              <a:rPr kumimoji="0" lang="fr-FR" sz="4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a:t>
            </a:r>
            <a:r>
              <a:rPr kumimoji="0" lang="fr-FR" sz="40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Soyez joyeux </a:t>
            </a:r>
            <a:r>
              <a:rPr kumimoji="0" lang="fr-FR" sz="4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avec ceux qui sont dans la joie, </a:t>
            </a:r>
            <a:r>
              <a:rPr kumimoji="0" lang="fr-FR" sz="4000" b="0" i="0" u="none" strike="noStrike" cap="none" normalizeH="0" baseline="0" dirty="0" smtClean="0">
                <a:ln>
                  <a:noFill/>
                </a:ln>
                <a:solidFill>
                  <a:srgbClr val="0000FF"/>
                </a:solidFill>
                <a:effectLst/>
                <a:latin typeface="Comic Sans MS" pitchFamily="66" charset="0"/>
                <a:ea typeface="Times New Roman" pitchFamily="18" charset="0"/>
                <a:cs typeface="Arial" pitchFamily="34" charset="0"/>
              </a:rPr>
              <a:t>pleurez avec ceux qui pleurent.</a:t>
            </a:r>
            <a:endParaRPr kumimoji="0" lang="fr-FR" sz="4000" b="0" i="0" u="none" strike="noStrike" cap="none" normalizeH="0" baseline="0" dirty="0" smtClean="0">
              <a:ln>
                <a:noFill/>
              </a:ln>
              <a:solidFill>
                <a:srgbClr val="0000FF"/>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88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766057" y="1007906"/>
            <a:ext cx="8627682" cy="3785652"/>
          </a:xfrm>
          <a:prstGeom prst="rect">
            <a:avLst/>
          </a:prstGeom>
          <a:solidFill>
            <a:srgbClr val="009999"/>
          </a:solidFill>
          <a:effectLst>
            <a:outerShdw blurRad="76200" dist="12700" dir="2700000" sy="-23000" kx="-800400" algn="bl" rotWithShape="0">
              <a:prstClr val="black">
                <a:alpha val="20000"/>
              </a:prstClr>
            </a:outerShdw>
          </a:effectLst>
          <a:scene3d>
            <a:camera prst="orthographicFront"/>
            <a:lightRig rig="threePt" dir="t"/>
          </a:scene3d>
          <a:sp3d>
            <a:bevelT w="152400" h="50800" prst="softRound"/>
          </a:sp3d>
        </p:spPr>
        <p:txBody>
          <a:bodyPr wrap="none" lIns="91440" tIns="45720" rIns="91440" bIns="45720">
            <a:spAutoFit/>
          </a:bodyPr>
          <a:lstStyle/>
          <a:p>
            <a:pPr algn="ctr"/>
            <a:r>
              <a:rPr lang="fr-FR" sz="4800" b="1" dirty="0" smtClean="0">
                <a:ln w="17780" cmpd="sng">
                  <a:solidFill>
                    <a:sysClr val="windowText" lastClr="000000"/>
                  </a:solidFill>
                  <a:prstDash val="solid"/>
                  <a:miter lim="800000"/>
                </a:ln>
                <a:solidFill>
                  <a:schemeClr val="bg1"/>
                </a:solidFill>
                <a:effectLst>
                  <a:outerShdw blurRad="50800" algn="tl" rotWithShape="0">
                    <a:srgbClr val="000000"/>
                  </a:outerShdw>
                </a:effectLst>
                <a:latin typeface="Comic Sans MS" pitchFamily="66" charset="0"/>
              </a:rPr>
              <a:t>A partir du texte, soulignez</a:t>
            </a:r>
          </a:p>
          <a:p>
            <a:pPr algn="ctr"/>
            <a:r>
              <a:rPr lang="fr-FR" sz="4800" b="1" cap="none" spc="0" dirty="0" smtClean="0">
                <a:ln w="17780" cmpd="sng">
                  <a:solidFill>
                    <a:sysClr val="windowText" lastClr="000000"/>
                  </a:solidFill>
                  <a:prstDash val="solid"/>
                  <a:miter lim="800000"/>
                </a:ln>
                <a:solidFill>
                  <a:schemeClr val="bg1"/>
                </a:solidFill>
                <a:effectLst>
                  <a:outerShdw blurRad="50800" algn="tl" rotWithShape="0">
                    <a:srgbClr val="000000"/>
                  </a:outerShdw>
                </a:effectLst>
                <a:latin typeface="Comic Sans MS" pitchFamily="66" charset="0"/>
              </a:rPr>
              <a:t>Les mots et/ou l’ensemble </a:t>
            </a:r>
          </a:p>
          <a:p>
            <a:pPr algn="ctr"/>
            <a:r>
              <a:rPr lang="fr-FR" sz="4800" b="1" cap="none" spc="0" dirty="0" smtClean="0">
                <a:ln w="17780" cmpd="sng">
                  <a:solidFill>
                    <a:sysClr val="windowText" lastClr="000000"/>
                  </a:solidFill>
                  <a:prstDash val="solid"/>
                  <a:miter lim="800000"/>
                </a:ln>
                <a:solidFill>
                  <a:schemeClr val="bg1"/>
                </a:solidFill>
                <a:effectLst>
                  <a:outerShdw blurRad="50800" algn="tl" rotWithShape="0">
                    <a:srgbClr val="000000"/>
                  </a:outerShdw>
                </a:effectLst>
                <a:latin typeface="Comic Sans MS" pitchFamily="66" charset="0"/>
              </a:rPr>
              <a:t>de mots qui</a:t>
            </a:r>
          </a:p>
          <a:p>
            <a:pPr algn="ctr"/>
            <a:r>
              <a:rPr lang="fr-FR" sz="4800" b="1" cap="none" spc="0" dirty="0" smtClean="0">
                <a:ln w="17780" cmpd="sng">
                  <a:solidFill>
                    <a:sysClr val="windowText" lastClr="000000"/>
                  </a:solidFill>
                  <a:prstDash val="solid"/>
                  <a:miter lim="800000"/>
                </a:ln>
                <a:solidFill>
                  <a:schemeClr val="bg1"/>
                </a:solidFill>
                <a:effectLst>
                  <a:outerShdw blurRad="50800" algn="tl" rotWithShape="0">
                    <a:srgbClr val="000000"/>
                  </a:outerShdw>
                </a:effectLst>
                <a:latin typeface="Comic Sans MS" pitchFamily="66" charset="0"/>
              </a:rPr>
              <a:t> </a:t>
            </a:r>
            <a:r>
              <a:rPr lang="fr-FR" sz="48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Comic Sans MS" pitchFamily="66" charset="0"/>
              </a:rPr>
              <a:t>construisent le</a:t>
            </a:r>
          </a:p>
          <a:p>
            <a:pPr algn="ctr"/>
            <a:r>
              <a:rPr lang="fr-FR" sz="48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Comic Sans MS" pitchFamily="66" charset="0"/>
              </a:rPr>
              <a:t>Royaume de Dieu !</a:t>
            </a:r>
            <a:endParaRPr lang="fr-FR" sz="48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ECA4DC75-D2AA-4D40-B6A4-6D13718F21F2}" type="slidenum">
              <a:rPr lang="fr-FR" b="1" u="sng" smtClean="0">
                <a:solidFill>
                  <a:schemeClr val="tx1"/>
                </a:solidFill>
              </a:rPr>
              <a:pPr/>
              <a:t>89</a:t>
            </a:fld>
            <a:endParaRPr lang="fr-FR" b="1" u="sng" dirty="0">
              <a:solidFill>
                <a:schemeClr val="tx1"/>
              </a:solidFill>
            </a:endParaRPr>
          </a:p>
        </p:txBody>
      </p:sp>
      <p:sp>
        <p:nvSpPr>
          <p:cNvPr id="12" name="Rectangle 11"/>
          <p:cNvSpPr/>
          <p:nvPr/>
        </p:nvSpPr>
        <p:spPr>
          <a:xfrm>
            <a:off x="432275" y="200383"/>
            <a:ext cx="11276228" cy="769441"/>
          </a:xfrm>
          <a:prstGeom prst="rect">
            <a:avLst/>
          </a:prstGeom>
          <a:solidFill>
            <a:srgbClr val="FFFF00"/>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fr-FR" sz="4400" b="1" spc="50" dirty="0" smtClean="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rPr>
              <a:t>KT Paroisse Saint Etienne – Punaauia</a:t>
            </a:r>
            <a:endParaRPr lang="fr-FR" sz="4400" b="1" cap="none" spc="50" dirty="0">
              <a:ln w="11430"/>
              <a:solidFill>
                <a:schemeClr val="accent6">
                  <a:lumMod val="75000"/>
                </a:schemeClr>
              </a:solidFill>
              <a:effectLst>
                <a:outerShdw blurRad="76200" dist="50800" dir="5400000" algn="tl" rotWithShape="0">
                  <a:srgbClr val="000000">
                    <a:alpha val="65000"/>
                  </a:srgbClr>
                </a:outerShdw>
              </a:effectLst>
              <a:latin typeface="Cooper Black" pitchFamily="18" charset="0"/>
            </a:endParaRPr>
          </a:p>
        </p:txBody>
      </p:sp>
      <p:pic>
        <p:nvPicPr>
          <p:cNvPr id="6" name="Image 5" descr="goretti-santa-maria.b.megf.mierc.-13-de-julio-de-2011..jpg"/>
          <p:cNvPicPr>
            <a:picLocks noChangeAspect="1"/>
          </p:cNvPicPr>
          <p:nvPr/>
        </p:nvPicPr>
        <p:blipFill>
          <a:blip r:embed="rId2"/>
          <a:stretch>
            <a:fillRect/>
          </a:stretch>
        </p:blipFill>
        <p:spPr>
          <a:xfrm>
            <a:off x="6887689" y="1116281"/>
            <a:ext cx="2805420" cy="3752601"/>
          </a:xfrm>
          <a:prstGeom prst="ellipse">
            <a:avLst/>
          </a:prstGeom>
          <a:ln>
            <a:noFill/>
          </a:ln>
          <a:effectLst>
            <a:softEdge rad="112500"/>
          </a:effectLst>
        </p:spPr>
      </p:pic>
      <p:pic>
        <p:nvPicPr>
          <p:cNvPr id="7" name="Image 6" descr="8574475544_7344352a9c_o.jpg"/>
          <p:cNvPicPr>
            <a:picLocks noChangeAspect="1"/>
          </p:cNvPicPr>
          <p:nvPr/>
        </p:nvPicPr>
        <p:blipFill>
          <a:blip r:embed="rId3"/>
          <a:stretch>
            <a:fillRect/>
          </a:stretch>
        </p:blipFill>
        <p:spPr>
          <a:xfrm>
            <a:off x="2611190" y="1187532"/>
            <a:ext cx="3005837" cy="3705102"/>
          </a:xfrm>
          <a:prstGeom prst="ellipse">
            <a:avLst/>
          </a:prstGeom>
          <a:ln>
            <a:noFill/>
          </a:ln>
          <a:effectLst>
            <a:softEdge rad="112500"/>
          </a:effectLst>
        </p:spPr>
      </p:pic>
      <p:sp>
        <p:nvSpPr>
          <p:cNvPr id="8" name="ZoneTexte 7"/>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sp>
        <p:nvSpPr>
          <p:cNvPr id="9" name="Rectangle 8"/>
          <p:cNvSpPr/>
          <p:nvPr/>
        </p:nvSpPr>
        <p:spPr>
          <a:xfrm>
            <a:off x="1472540" y="5164270"/>
            <a:ext cx="9215252" cy="830997"/>
          </a:xfrm>
          <a:prstGeom prst="rect">
            <a:avLst/>
          </a:prstGeom>
          <a:solidFill>
            <a:schemeClr val="bg1">
              <a:lumMod val="85000"/>
            </a:schemeClr>
          </a:solidFill>
          <a:effectLst>
            <a:outerShdw blurRad="76200" dir="18900000" sy="23000" kx="-1200000" algn="bl" rotWithShape="0">
              <a:prstClr val="black">
                <a:alpha val="20000"/>
              </a:prstClr>
            </a:outerShdw>
          </a:effectLst>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Samedi  </a:t>
            </a:r>
            <a:r>
              <a:rPr lang="fr-FR" sz="4800" b="1" spc="50" dirty="0" smtClean="0">
                <a:ln w="11430">
                  <a:solidFill>
                    <a:schemeClr val="bg1"/>
                  </a:solidFill>
                </a:ln>
                <a:effectLst>
                  <a:outerShdw blurRad="76200" dist="50800" dir="5400000" algn="tl" rotWithShape="0">
                    <a:srgbClr val="000000">
                      <a:alpha val="65000"/>
                    </a:srgbClr>
                  </a:outerShdw>
                </a:effectLst>
                <a:latin typeface="Cooper Black" pitchFamily="18" charset="0"/>
              </a:rPr>
              <a:t>18  janvier  2020</a:t>
            </a:r>
            <a:endParaRPr lang="fr-FR" sz="4800" b="1" cap="none" spc="50" dirty="0">
              <a:ln w="11430"/>
              <a:effectLst>
                <a:outerShdw blurRad="76200" dist="50800" dir="5400000" algn="tl" rotWithShape="0">
                  <a:srgbClr val="000000">
                    <a:alpha val="65000"/>
                  </a:srgbClr>
                </a:outerShdw>
              </a:effectLst>
              <a:latin typeface="Cooper Black" pitchFamily="18" charset="0"/>
            </a:endParaRPr>
          </a:p>
        </p:txBody>
      </p:sp>
    </p:spTree>
    <p:extLst>
      <p:ext uri="{BB962C8B-B14F-4D97-AF65-F5344CB8AC3E}">
        <p14:creationId xmlns="" xmlns:p14="http://schemas.microsoft.com/office/powerpoint/2010/main" val="3306380115"/>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1389412" y="624443"/>
            <a:ext cx="9357757" cy="4832092"/>
          </a:xfrm>
          <a:prstGeom prst="rect">
            <a:avLst/>
          </a:prstGeom>
        </p:spPr>
        <p:txBody>
          <a:bodyPr wrap="square">
            <a:spAutoFit/>
          </a:bodyPr>
          <a:lstStyle/>
          <a:p>
            <a:pPr algn="just">
              <a:spcAft>
                <a:spcPts val="600"/>
              </a:spcAft>
            </a:pP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Dieu</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nous</a:t>
            </a:r>
            <a:r>
              <a:rPr lang="fr-FR" sz="4400" b="1"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00B050"/>
                </a:solidFill>
                <a:effectLst>
                  <a:outerShdw blurRad="38100" dist="38100" dir="2700000" algn="tl">
                    <a:srgbClr val="000000">
                      <a:alpha val="43137"/>
                    </a:srgbClr>
                  </a:outerShdw>
                </a:effectLst>
                <a:latin typeface="Comic Sans MS" pitchFamily="66" charset="0"/>
              </a:rPr>
              <a:t>aime</a:t>
            </a:r>
            <a:r>
              <a:rPr lang="fr-FR" sz="4400" b="1" dirty="0" smtClean="0">
                <a:latin typeface="Comic Sans MS" pitchFamily="66" charset="0"/>
              </a:rPr>
              <a:t>, </a:t>
            </a:r>
            <a:r>
              <a:rPr lang="fr-FR" sz="4400" b="1" u="sng" dirty="0" smtClean="0">
                <a:ln>
                  <a:solidFill>
                    <a:schemeClr val="tx1"/>
                  </a:solidFill>
                </a:ln>
                <a:solidFill>
                  <a:srgbClr val="FF0000"/>
                </a:solidFill>
                <a:effectLst>
                  <a:outerShdw blurRad="38100" dist="38100" dir="2700000" algn="tl">
                    <a:srgbClr val="000000">
                      <a:alpha val="43137"/>
                    </a:srgbClr>
                  </a:outerShdw>
                </a:effectLst>
                <a:latin typeface="Comic Sans MS" pitchFamily="66" charset="0"/>
              </a:rPr>
              <a:t>nous</a:t>
            </a:r>
            <a:r>
              <a:rPr lang="fr-FR" sz="4400" b="1" dirty="0" smtClean="0">
                <a:ln>
                  <a:solidFill>
                    <a:schemeClr val="tx1"/>
                  </a:solidFill>
                </a:ln>
                <a:solidFill>
                  <a:srgbClr val="FF0000"/>
                </a:solidFill>
                <a:effectLst>
                  <a:outerShdw blurRad="38100" dist="38100" dir="2700000" algn="tl">
                    <a:srgbClr val="000000">
                      <a:alpha val="43137"/>
                    </a:srgbClr>
                  </a:outerShdw>
                </a:effectLst>
                <a:latin typeface="Comic Sans MS" pitchFamily="66" charset="0"/>
              </a:rPr>
              <a:t> </a:t>
            </a:r>
            <a:r>
              <a:rPr lang="fr-FR" sz="4400" b="1" u="sng" dirty="0" smtClean="0">
                <a:ln>
                  <a:solidFill>
                    <a:schemeClr val="tx1"/>
                  </a:solidFill>
                </a:ln>
                <a:solidFill>
                  <a:srgbClr val="FF0000"/>
                </a:solidFill>
                <a:effectLst>
                  <a:outerShdw blurRad="38100" dist="38100" dir="2700000" algn="tl">
                    <a:srgbClr val="000000">
                      <a:alpha val="43137"/>
                    </a:srgbClr>
                  </a:outerShdw>
                </a:effectLst>
                <a:latin typeface="Comic Sans MS" pitchFamily="66" charset="0"/>
              </a:rPr>
              <a:t>attend</a:t>
            </a:r>
            <a:r>
              <a:rPr lang="fr-FR" sz="4400" b="1" dirty="0" smtClean="0">
                <a:latin typeface="Comic Sans MS" pitchFamily="66" charset="0"/>
              </a:rPr>
              <a:t>, </a:t>
            </a:r>
            <a:r>
              <a:rPr lang="fr-FR" sz="4400" b="1" u="sng" dirty="0" smtClean="0">
                <a:solidFill>
                  <a:srgbClr val="0000FF"/>
                </a:solidFill>
                <a:effectLst>
                  <a:outerShdw blurRad="38100" dist="38100" dir="2700000" algn="tl">
                    <a:srgbClr val="000000">
                      <a:alpha val="43137"/>
                    </a:srgbClr>
                  </a:outerShdw>
                </a:effectLst>
                <a:latin typeface="Comic Sans MS" pitchFamily="66" charset="0"/>
              </a:rPr>
              <a:t>nous</a:t>
            </a:r>
            <a:r>
              <a:rPr lang="fr-FR" sz="4400" b="1" dirty="0" smtClean="0">
                <a:solidFill>
                  <a:srgbClr val="0000FF"/>
                </a:solidFill>
                <a:effectLst>
                  <a:outerShdw blurRad="38100" dist="38100" dir="2700000" algn="tl">
                    <a:srgbClr val="000000">
                      <a:alpha val="43137"/>
                    </a:srgbClr>
                  </a:outerShdw>
                </a:effectLst>
                <a:latin typeface="Comic Sans MS" pitchFamily="66" charset="0"/>
              </a:rPr>
              <a:t> </a:t>
            </a:r>
            <a:r>
              <a:rPr lang="fr-FR" sz="4400" b="1" u="sng" dirty="0" smtClean="0">
                <a:solidFill>
                  <a:srgbClr val="0000FF"/>
                </a:solidFill>
                <a:effectLst>
                  <a:outerShdw blurRad="38100" dist="38100" dir="2700000" algn="tl">
                    <a:srgbClr val="000000">
                      <a:alpha val="43137"/>
                    </a:srgbClr>
                  </a:outerShdw>
                </a:effectLst>
                <a:latin typeface="Comic Sans MS" pitchFamily="66" charset="0"/>
              </a:rPr>
              <a:t>connaît</a:t>
            </a:r>
            <a:r>
              <a:rPr lang="fr-FR" sz="4400" b="1" dirty="0" smtClean="0">
                <a:latin typeface="Comic Sans MS" pitchFamily="66" charset="0"/>
              </a:rPr>
              <a:t>. Il espère chacun et nous espère tous, dès maintenant et pour toujours. Il est de notre </a:t>
            </a:r>
            <a:r>
              <a:rPr lang="fr-FR" sz="4400" b="1" u="sng" dirty="0" smtClean="0">
                <a:ln>
                  <a:solidFill>
                    <a:srgbClr val="FFFF00"/>
                  </a:solidFill>
                </a:ln>
                <a:latin typeface="Comic Sans MS" pitchFamily="66" charset="0"/>
              </a:rPr>
              <a:t>responsabilité</a:t>
            </a:r>
            <a:r>
              <a:rPr lang="fr-FR" sz="4400" b="1" dirty="0" smtClean="0">
                <a:latin typeface="Comic Sans MS" pitchFamily="66" charset="0"/>
              </a:rPr>
              <a:t> personnelle et communautaire </a:t>
            </a:r>
            <a:r>
              <a:rPr lang="fr-FR" sz="4400" b="1" u="sng" dirty="0" smtClean="0">
                <a:solidFill>
                  <a:srgbClr val="7030A0"/>
                </a:solidFill>
                <a:effectLst>
                  <a:outerShdw blurRad="38100" dist="38100" dir="2700000" algn="tl">
                    <a:srgbClr val="000000">
                      <a:alpha val="43137"/>
                    </a:srgbClr>
                  </a:outerShdw>
                </a:effectLst>
                <a:latin typeface="Comic Sans MS" pitchFamily="66" charset="0"/>
              </a:rPr>
              <a:t>d’accueillir</a:t>
            </a:r>
            <a:r>
              <a:rPr lang="fr-FR" sz="4400" b="1" dirty="0" smtClean="0">
                <a:solidFill>
                  <a:srgbClr val="7030A0"/>
                </a:solidFill>
                <a:effectLst>
                  <a:outerShdw blurRad="38100" dist="38100" dir="2700000" algn="tl">
                    <a:srgbClr val="000000">
                      <a:alpha val="43137"/>
                    </a:srgbClr>
                  </a:outerShdw>
                </a:effectLst>
                <a:latin typeface="Comic Sans MS" pitchFamily="66" charset="0"/>
              </a:rPr>
              <a:t> </a:t>
            </a:r>
            <a:r>
              <a:rPr lang="fr-FR" sz="4400" b="1" u="sng" dirty="0" smtClean="0">
                <a:solidFill>
                  <a:srgbClr val="7030A0"/>
                </a:solidFill>
                <a:effectLst>
                  <a:outerShdw blurRad="38100" dist="38100" dir="2700000" algn="tl">
                    <a:srgbClr val="000000">
                      <a:alpha val="43137"/>
                    </a:srgbClr>
                  </a:outerShdw>
                </a:effectLst>
                <a:latin typeface="Comic Sans MS" pitchFamily="66" charset="0"/>
              </a:rPr>
              <a:t>le</a:t>
            </a:r>
            <a:r>
              <a:rPr lang="fr-FR" sz="4400" b="1" dirty="0" smtClean="0">
                <a:solidFill>
                  <a:srgbClr val="7030A0"/>
                </a:solidFill>
                <a:effectLst>
                  <a:outerShdw blurRad="38100" dist="38100" dir="2700000" algn="tl">
                    <a:srgbClr val="000000">
                      <a:alpha val="43137"/>
                    </a:srgbClr>
                  </a:outerShdw>
                </a:effectLst>
                <a:latin typeface="Comic Sans MS" pitchFamily="66" charset="0"/>
              </a:rPr>
              <a:t> </a:t>
            </a:r>
            <a:r>
              <a:rPr lang="fr-FR" sz="4400" b="1" u="sng" dirty="0" smtClean="0">
                <a:solidFill>
                  <a:srgbClr val="7030A0"/>
                </a:solidFill>
                <a:effectLst>
                  <a:outerShdw blurRad="38100" dist="38100" dir="2700000" algn="tl">
                    <a:srgbClr val="000000">
                      <a:alpha val="43137"/>
                    </a:srgbClr>
                  </a:outerShdw>
                </a:effectLst>
                <a:latin typeface="Comic Sans MS" pitchFamily="66" charset="0"/>
              </a:rPr>
              <a:t>Royaume</a:t>
            </a:r>
            <a:r>
              <a:rPr lang="fr-FR" sz="4400" b="1" dirty="0" smtClean="0">
                <a:solidFill>
                  <a:srgbClr val="7030A0"/>
                </a:solidFill>
                <a:effectLst>
                  <a:outerShdw blurRad="38100" dist="38100" dir="2700000" algn="tl">
                    <a:srgbClr val="000000">
                      <a:alpha val="43137"/>
                    </a:srgbClr>
                  </a:outerShdw>
                </a:effectLst>
                <a:latin typeface="Comic Sans MS" pitchFamily="66" charset="0"/>
              </a:rPr>
              <a:t>.</a:t>
            </a:r>
            <a:endParaRPr lang="fr-FR" sz="4400" b="1" dirty="0">
              <a:solidFill>
                <a:srgbClr val="7030A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90</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3" cstate="print"/>
          <a:stretch>
            <a:fillRect/>
          </a:stretch>
        </p:blipFill>
        <p:spPr>
          <a:xfrm>
            <a:off x="11408229" y="0"/>
            <a:ext cx="783772" cy="1132114"/>
          </a:xfrm>
          <a:prstGeom prst="ellipse">
            <a:avLst/>
          </a:prstGeom>
          <a:ln>
            <a:noFill/>
          </a:ln>
          <a:effectLst>
            <a:softEdge rad="112500"/>
          </a:effectLst>
        </p:spPr>
      </p:pic>
      <p:sp>
        <p:nvSpPr>
          <p:cNvPr id="5" name="Rectangle 4"/>
          <p:cNvSpPr/>
          <p:nvPr/>
        </p:nvSpPr>
        <p:spPr>
          <a:xfrm>
            <a:off x="2505693" y="3123210"/>
            <a:ext cx="7119257" cy="769441"/>
          </a:xfrm>
          <a:prstGeom prst="rect">
            <a:avLst/>
          </a:prstGeom>
          <a:noFill/>
        </p:spPr>
        <p:txBody>
          <a:bodyPr wrap="none" lIns="91440" tIns="45720" rIns="91440" bIns="45720">
            <a:spAutoFit/>
          </a:bodyPr>
          <a:lstStyle/>
          <a:p>
            <a:pPr algn="ctr"/>
            <a:r>
              <a:rPr lang="fr-FR" sz="4400" b="1" cap="all" spc="0" dirty="0" smtClean="0">
                <a:ln w="9000" cmpd="sng">
                  <a:solidFill>
                    <a:srgbClr val="FFFF00"/>
                  </a:solidFill>
                  <a:prstDash val="solid"/>
                </a:ln>
                <a:solidFill>
                  <a:srgbClr val="FF6600"/>
                </a:solidFill>
                <a:effectLst>
                  <a:reflection blurRad="12700" stA="28000" endPos="45000" dist="1000" dir="5400000" sy="-100000" algn="bl" rotWithShape="0"/>
                </a:effectLst>
                <a:latin typeface="Comic Sans MS" pitchFamily="66" charset="0"/>
              </a:rPr>
              <a:t>Un arbre va grandir</a:t>
            </a:r>
            <a:endParaRPr lang="fr-FR" sz="4400" b="1" cap="all" spc="0" dirty="0">
              <a:ln w="9000" cmpd="sng">
                <a:solidFill>
                  <a:srgbClr val="FFFF00"/>
                </a:solidFill>
                <a:prstDash val="solid"/>
              </a:ln>
              <a:solidFill>
                <a:srgbClr val="FF6600"/>
              </a:solidFill>
              <a:effectLst>
                <a:reflection blurRad="12700" stA="28000" endPos="45000" dist="1000" dir="5400000" sy="-100000" algn="bl" rotWithShape="0"/>
              </a:effectLst>
              <a:latin typeface="Comic Sans MS" pitchFamily="66"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91</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7649" name="Rectangle 1"/>
          <p:cNvSpPr>
            <a:spLocks noChangeArrowheads="1"/>
          </p:cNvSpPr>
          <p:nvPr/>
        </p:nvSpPr>
        <p:spPr bwMode="auto">
          <a:xfrm>
            <a:off x="795647" y="902526"/>
            <a:ext cx="4286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Refrain</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Planté au cœur des hommes</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surgir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réveiller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transformer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Avec tous ceux qui sèment (s’aiment)</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le verra fleurir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 name="Rectangle 5"/>
          <p:cNvSpPr/>
          <p:nvPr/>
        </p:nvSpPr>
        <p:spPr>
          <a:xfrm>
            <a:off x="1099751" y="229453"/>
            <a:ext cx="9996617" cy="646331"/>
          </a:xfrm>
          <a:prstGeom prst="rect">
            <a:avLst/>
          </a:prstGeom>
          <a:solidFill>
            <a:srgbClr val="C00000"/>
          </a:solidFill>
          <a:ln w="76200">
            <a:solidFill>
              <a:srgbClr val="FF0000"/>
            </a:solidFill>
          </a:ln>
          <a:scene3d>
            <a:camera prst="orthographicFront"/>
            <a:lightRig rig="threePt" dir="t"/>
          </a:scene3d>
          <a:sp3d>
            <a:bevelT prst="angle"/>
          </a:sp3d>
        </p:spPr>
        <p:txBody>
          <a:bodyPr wrap="square">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Un arbre va grandir</a:t>
            </a:r>
            <a:endParaRPr lang="fr-FR" sz="2400" i="1" dirty="0" smtClean="0">
              <a:solidFill>
                <a:srgbClr val="FFFF00"/>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66318" y="3596962"/>
            <a:ext cx="1815531" cy="24238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5540" y="2001015"/>
            <a:ext cx="2334929" cy="3117250"/>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92</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6625" name="Rectangle 1"/>
          <p:cNvSpPr>
            <a:spLocks noChangeArrowheads="1"/>
          </p:cNvSpPr>
          <p:nvPr/>
        </p:nvSpPr>
        <p:spPr bwMode="auto">
          <a:xfrm>
            <a:off x="843146" y="665020"/>
            <a:ext cx="499951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1</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avec des noms couleur jardin</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issu d'un peuple de témoins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Prophètes et croyants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D'hier, de maintenant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Racines au fil du temps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Sève d'un peuple de vivants</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descr="10.jpg"/>
          <p:cNvPicPr>
            <a:picLocks noChangeAspect="1"/>
          </p:cNvPicPr>
          <p:nvPr/>
        </p:nvPicPr>
        <p:blipFill>
          <a:blip r:embed="rId3"/>
          <a:stretch>
            <a:fillRect/>
          </a:stretch>
        </p:blipFill>
        <p:spPr>
          <a:xfrm>
            <a:off x="6935189" y="857992"/>
            <a:ext cx="3048990" cy="4573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93</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7649" name="Rectangle 1"/>
          <p:cNvSpPr>
            <a:spLocks noChangeArrowheads="1"/>
          </p:cNvSpPr>
          <p:nvPr/>
        </p:nvSpPr>
        <p:spPr bwMode="auto">
          <a:xfrm>
            <a:off x="6709559" y="510641"/>
            <a:ext cx="4286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Refrain</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Planté au cœur des hommes</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surgir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réveiller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transformer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Avec tous ceux qui sèment (s’aiment)</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le verra fleurir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8084" y="3252578"/>
            <a:ext cx="1815531" cy="24238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7296" y="1894137"/>
            <a:ext cx="2334929" cy="3117250"/>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94</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5601" name="Rectangle 1"/>
          <p:cNvSpPr>
            <a:spLocks noChangeArrowheads="1"/>
          </p:cNvSpPr>
          <p:nvPr/>
        </p:nvSpPr>
        <p:spPr bwMode="auto">
          <a:xfrm>
            <a:off x="6578930" y="736271"/>
            <a:ext cx="438199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2</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avec un corps solide et fort</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au cœur qui bat après la mort</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Chemin vers notre Dieu</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Partout et en tous lieux</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La vie un don précieux</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Sève d'un peuple bienheureux</a:t>
            </a:r>
            <a:endParaRPr kumimoji="0" lang="fr-FR" sz="4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descr="11.jpg"/>
          <p:cNvPicPr>
            <a:picLocks noChangeAspect="1"/>
          </p:cNvPicPr>
          <p:nvPr/>
        </p:nvPicPr>
        <p:blipFill>
          <a:blip r:embed="rId3"/>
          <a:stretch>
            <a:fillRect/>
          </a:stretch>
        </p:blipFill>
        <p:spPr>
          <a:xfrm>
            <a:off x="1135083" y="795647"/>
            <a:ext cx="4530436" cy="4530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95</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7649" name="Rectangle 1"/>
          <p:cNvSpPr>
            <a:spLocks noChangeArrowheads="1"/>
          </p:cNvSpPr>
          <p:nvPr/>
        </p:nvSpPr>
        <p:spPr bwMode="auto">
          <a:xfrm>
            <a:off x="795647" y="902526"/>
            <a:ext cx="4286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Refrain</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Planté au cœur des hommes</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surgir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réveiller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transformer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Avec tous ceux qui sèment (s’aiment)</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le verra fleurir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66318" y="3596962"/>
            <a:ext cx="1815531" cy="24238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5540" y="2001015"/>
            <a:ext cx="2334929" cy="3117250"/>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96</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pic>
        <p:nvPicPr>
          <p:cNvPr id="5" name="Image 4" descr="8.jpg"/>
          <p:cNvPicPr>
            <a:picLocks noChangeAspect="1"/>
          </p:cNvPicPr>
          <p:nvPr/>
        </p:nvPicPr>
        <p:blipFill>
          <a:blip r:embed="rId3"/>
          <a:stretch>
            <a:fillRect/>
          </a:stretch>
        </p:blipFill>
        <p:spPr>
          <a:xfrm>
            <a:off x="6569696" y="558140"/>
            <a:ext cx="4678782" cy="4672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77" name="Rectangle 1"/>
          <p:cNvSpPr>
            <a:spLocks noChangeArrowheads="1"/>
          </p:cNvSpPr>
          <p:nvPr/>
        </p:nvSpPr>
        <p:spPr bwMode="auto">
          <a:xfrm>
            <a:off x="581891" y="593767"/>
            <a:ext cx="4560125"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3</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avec des bras tendus si haut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pour qui la vie est un cadeau</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Prières de merci</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 jour comme de nuit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Des mains qui sont unies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Sève d'un peuple qui fleurit</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97</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7649" name="Rectangle 1"/>
          <p:cNvSpPr>
            <a:spLocks noChangeArrowheads="1"/>
          </p:cNvSpPr>
          <p:nvPr/>
        </p:nvSpPr>
        <p:spPr bwMode="auto">
          <a:xfrm>
            <a:off x="6709559" y="510641"/>
            <a:ext cx="4286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Refrain</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Planté au cœur des hommes</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surgir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réveiller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transformer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Avec tous ceux qui sèment (s’aiment)</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le verra fleurir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8084" y="3252578"/>
            <a:ext cx="1815531" cy="24238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7296" y="1894137"/>
            <a:ext cx="2334929" cy="3117250"/>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98</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3553" name="Rectangle 1"/>
          <p:cNvSpPr>
            <a:spLocks noChangeArrowheads="1"/>
          </p:cNvSpPr>
          <p:nvPr/>
        </p:nvSpPr>
        <p:spPr bwMode="auto">
          <a:xfrm>
            <a:off x="6436427" y="451262"/>
            <a:ext cx="499951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4</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qui fait danser chaque saison</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une promesse, une moisson</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Semence à travers champs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Demain, en ce moment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Des graines de plein vent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Sève d'un peuple de Printemps</a:t>
            </a:r>
            <a:endParaRPr kumimoji="0" lang="fr-FR" sz="4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descr="9.jpg"/>
          <p:cNvPicPr>
            <a:picLocks noChangeAspect="1"/>
          </p:cNvPicPr>
          <p:nvPr/>
        </p:nvPicPr>
        <p:blipFill>
          <a:blip r:embed="rId3"/>
          <a:stretch>
            <a:fillRect/>
          </a:stretch>
        </p:blipFill>
        <p:spPr>
          <a:xfrm>
            <a:off x="1576697" y="581891"/>
            <a:ext cx="4056908" cy="540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1A846202-463C-4329-A03A-E53F098F05F9}"/>
              </a:ext>
            </a:extLst>
          </p:cNvPr>
          <p:cNvSpPr>
            <a:spLocks noGrp="1"/>
          </p:cNvSpPr>
          <p:nvPr>
            <p:ph type="sldNum" sz="quarter" idx="12"/>
          </p:nvPr>
        </p:nvSpPr>
        <p:spPr/>
        <p:txBody>
          <a:bodyPr/>
          <a:lstStyle/>
          <a:p>
            <a:pPr>
              <a:defRPr/>
            </a:pPr>
            <a:fld id="{A7554CC8-0AE0-4685-9CFA-9B8F89CE2690}" type="slidenum">
              <a:rPr lang="fr-FR" b="1" u="sng" smtClean="0">
                <a:solidFill>
                  <a:schemeClr val="tx1"/>
                </a:solidFill>
              </a:rPr>
              <a:pPr>
                <a:defRPr/>
              </a:pPr>
              <a:t>99</a:t>
            </a:fld>
            <a:endParaRPr lang="fr-FR" b="1" u="sng" dirty="0">
              <a:solidFill>
                <a:schemeClr val="tx1"/>
              </a:solidFill>
            </a:endParaRPr>
          </a:p>
        </p:txBody>
      </p:sp>
      <p:sp>
        <p:nvSpPr>
          <p:cNvPr id="10" name="ZoneTexte 9"/>
          <p:cNvSpPr txBox="1"/>
          <p:nvPr/>
        </p:nvSpPr>
        <p:spPr>
          <a:xfrm>
            <a:off x="2940462" y="6550223"/>
            <a:ext cx="6334166" cy="307777"/>
          </a:xfrm>
          <a:prstGeom prst="rect">
            <a:avLst/>
          </a:prstGeom>
          <a:noFill/>
        </p:spPr>
        <p:txBody>
          <a:bodyPr wrap="square" rtlCol="0">
            <a:spAutoFit/>
          </a:bodyPr>
          <a:lstStyle/>
          <a:p>
            <a:r>
              <a:rPr lang="fr-FR" sz="1400" i="1" dirty="0" smtClean="0">
                <a:solidFill>
                  <a:schemeClr val="bg1">
                    <a:lumMod val="65000"/>
                  </a:schemeClr>
                </a:solidFill>
                <a:latin typeface="Times New Roman" pitchFamily="18" charset="0"/>
                <a:cs typeface="Times New Roman" pitchFamily="18" charset="0"/>
              </a:rPr>
              <a:t>Catéchèse Paroisse saint Etienne / Chapelle sainte Maria GORETTI / 2019-2020</a:t>
            </a:r>
            <a:endParaRPr lang="fr-FR" sz="1400" i="1" dirty="0">
              <a:solidFill>
                <a:schemeClr val="bg1">
                  <a:lumMod val="65000"/>
                </a:schemeClr>
              </a:solidFill>
              <a:latin typeface="Times New Roman" pitchFamily="18" charset="0"/>
              <a:cs typeface="Times New Roman" pitchFamily="18" charset="0"/>
            </a:endParaRPr>
          </a:p>
        </p:txBody>
      </p:sp>
      <p:pic>
        <p:nvPicPr>
          <p:cNvPr id="11" name="Image 10" descr="goretti-santa-maria.b.megf.mierc.-13-de-julio-de-2011..jpg"/>
          <p:cNvPicPr>
            <a:picLocks noChangeAspect="1"/>
          </p:cNvPicPr>
          <p:nvPr/>
        </p:nvPicPr>
        <p:blipFill>
          <a:blip r:embed="rId2" cstate="print"/>
          <a:stretch>
            <a:fillRect/>
          </a:stretch>
        </p:blipFill>
        <p:spPr>
          <a:xfrm>
            <a:off x="11408229" y="0"/>
            <a:ext cx="783772" cy="1132114"/>
          </a:xfrm>
          <a:prstGeom prst="ellipse">
            <a:avLst/>
          </a:prstGeom>
          <a:ln>
            <a:noFill/>
          </a:ln>
          <a:effectLst>
            <a:softEdge rad="112500"/>
          </a:effectLst>
        </p:spPr>
      </p:pic>
      <p:sp>
        <p:nvSpPr>
          <p:cNvPr id="27649" name="Rectangle 1"/>
          <p:cNvSpPr>
            <a:spLocks noChangeArrowheads="1"/>
          </p:cNvSpPr>
          <p:nvPr/>
        </p:nvSpPr>
        <p:spPr bwMode="auto">
          <a:xfrm>
            <a:off x="795647" y="902526"/>
            <a:ext cx="4286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Refrain</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Planté au cœur des hommes</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surgir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réveiller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 arbre va grandir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Et transformer le monde</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Avec tous ceux qui sèment (s’aiment)</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le verra fleurir</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66318" y="3596962"/>
            <a:ext cx="1815531" cy="24238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5540" y="2001015"/>
            <a:ext cx="2334929" cy="3117250"/>
          </a:xfrm>
          <a:prstGeom prst="rect">
            <a:avLst/>
          </a:prstGeom>
        </p:spPr>
      </p:pic>
    </p:spTree>
    <p:extLst>
      <p:ext uri="{BB962C8B-B14F-4D97-AF65-F5344CB8AC3E}">
        <p14:creationId xmlns:p14="http://schemas.microsoft.com/office/powerpoint/2010/main" xmlns="" val="547261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6051</TotalTime>
  <Words>5288</Words>
  <Application>Microsoft Office PowerPoint</Application>
  <PresentationFormat>Personnalisé</PresentationFormat>
  <Paragraphs>666</Paragraphs>
  <Slides>121</Slides>
  <Notes>0</Notes>
  <HiddenSlides>0</HiddenSlides>
  <MMClips>0</MMClips>
  <ScaleCrop>false</ScaleCrop>
  <HeadingPairs>
    <vt:vector size="4" baseType="variant">
      <vt:variant>
        <vt:lpstr>Thème</vt:lpstr>
      </vt:variant>
      <vt:variant>
        <vt:i4>1</vt:i4>
      </vt:variant>
      <vt:variant>
        <vt:lpstr>Titres des diapositives</vt:lpstr>
      </vt:variant>
      <vt:variant>
        <vt:i4>121</vt:i4>
      </vt:variant>
    </vt:vector>
  </HeadingPairs>
  <TitlesOfParts>
    <vt:vector size="1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Teiva TEAI</dc:creator>
  <cp:lastModifiedBy>Léopold</cp:lastModifiedBy>
  <cp:revision>809</cp:revision>
  <dcterms:created xsi:type="dcterms:W3CDTF">2018-04-16T02:00:34Z</dcterms:created>
  <dcterms:modified xsi:type="dcterms:W3CDTF">2020-01-13T18:21:30Z</dcterms:modified>
</cp:coreProperties>
</file>